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E12A4E-188A-48B3-AF97-3C4480C1F43D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DD7240-93BE-423E-A7E0-5BEB219260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497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D7240-93BE-423E-A7E0-5BEB219260F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85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9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33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8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12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30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6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0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4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43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636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20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5">
                <a:lumMod val="60000"/>
                <a:lumOff val="40000"/>
              </a:schemeClr>
            </a:gs>
            <a:gs pos="80000">
              <a:schemeClr val="accent5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813E-ECF0-495B-9F77-C8F17298EBF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2825-4274-4CC2-B3B9-C866AA2AC6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96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ji.ac.il/htph/libRooms/index.php/Login/MtScop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braries.huji.ac.il/%D7%A1%D7%A4%D7%A8%D7%99%D7%99%D7%AA-%D7%9E%D7%A4%D7%95%D7%AA" TargetMode="External"/><Relationship Id="rId4" Type="http://schemas.openxmlformats.org/officeDocument/2006/relationships/hyperlink" Target="https://libraries.huji.ac.il/%D7%9E%D7%97%D7%9C%D7%A7%D7%AA-%D7%9E%D7%93%D7%99%D7%94-%D7%94%D7%A8-%D7%94%D7%A6%D7%95%D7%A4%D7%99%D7%9D?v=a0qDV0Nivf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raries.huji.ac.il/mslib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.huji.ac.il/hom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>
                <a:lumMod val="60000"/>
                <a:lumOff val="40000"/>
              </a:schemeClr>
            </a:gs>
            <a:gs pos="46000">
              <a:schemeClr val="accent5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bg1"/>
                </a:solidFill>
                <a:latin typeface="Huji" pitchFamily="50" charset="-79"/>
                <a:cs typeface="+mn-cs"/>
              </a:rPr>
              <a:t/>
            </a:r>
            <a:br>
              <a:rPr lang="he-IL" dirty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r>
              <a:rPr lang="he-IL" dirty="0">
                <a:solidFill>
                  <a:schemeClr val="bg1"/>
                </a:solidFill>
                <a:latin typeface="Huji" pitchFamily="50" charset="-79"/>
                <a:cs typeface="+mn-cs"/>
              </a:rPr>
              <a:t>ספריית הר הצופים למדעי הרוח והחברה ע"ש בלומפילד</a:t>
            </a:r>
            <a:br>
              <a:rPr lang="he-IL" dirty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r>
              <a:rPr lang="he-IL" sz="2800" dirty="0">
                <a:solidFill>
                  <a:schemeClr val="bg1"/>
                </a:solidFill>
                <a:latin typeface="Huji" pitchFamily="50" charset="-79"/>
                <a:cs typeface="+mn-cs"/>
              </a:rPr>
              <a:t>קורס הכרת משאבי הספרייה</a:t>
            </a:r>
            <a:endParaRPr lang="he-IL" dirty="0">
              <a:solidFill>
                <a:schemeClr val="bg1"/>
              </a:solidFill>
              <a:latin typeface="Huji" pitchFamily="50" charset="-79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  <a:latin typeface="Huji" pitchFamily="50" charset="-79"/>
              </a:rPr>
              <a:t>ברוכים הבאים!</a:t>
            </a:r>
          </a:p>
          <a:p>
            <a:r>
              <a:rPr lang="he-IL" dirty="0">
                <a:solidFill>
                  <a:schemeClr val="tx1"/>
                </a:solidFill>
                <a:latin typeface="Huji" pitchFamily="50" charset="-79"/>
              </a:rPr>
              <a:t>במצגות הבאות נכיר את קטלוג הספרייה והמשאבים העומדים לרשות הקוראים</a:t>
            </a:r>
            <a:endParaRPr lang="en-US" dirty="0">
              <a:solidFill>
                <a:schemeClr val="tx1"/>
              </a:solidFill>
              <a:latin typeface="Huji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78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he-IL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>כולנו יכולים למצוא מידע רב באינטרנט, אבל...</a:t>
            </a:r>
            <a:endParaRPr lang="en-US" b="0" dirty="0">
              <a:solidFill>
                <a:schemeClr val="bg1"/>
              </a:solidFill>
              <a:latin typeface="Huji" pitchFamily="50" charset="-79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3246" y="2169592"/>
            <a:ext cx="5254352" cy="165618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077707"/>
            <a:ext cx="6409452" cy="2088232"/>
          </a:xfrm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he-IL" sz="2000" b="1" dirty="0">
              <a:solidFill>
                <a:schemeClr val="tx2">
                  <a:lumMod val="50000"/>
                </a:schemeClr>
              </a:solidFill>
              <a:latin typeface="Huji" pitchFamily="50" charset="-79"/>
            </a:endParaRPr>
          </a:p>
          <a:p>
            <a:pPr>
              <a:defRPr/>
            </a:pPr>
            <a:r>
              <a:rPr lang="he-IL" sz="20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יש חומרים שנמצא רק באמצעות חיפוש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/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</a:br>
            <a:r>
              <a:rPr lang="he-IL" sz="20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באתר הספרייה</a:t>
            </a:r>
            <a:endParaRPr lang="he-IL" sz="1600" b="1" dirty="0">
              <a:solidFill>
                <a:schemeClr val="tx2">
                  <a:lumMod val="50000"/>
                </a:schemeClr>
              </a:solidFill>
              <a:latin typeface="Huji" pitchFamily="50" charset="-79"/>
            </a:endParaRPr>
          </a:p>
          <a:p>
            <a:endParaRPr lang="he-IL" dirty="0">
              <a:solidFill>
                <a:schemeClr val="tx2">
                  <a:lumMod val="50000"/>
                </a:schemeClr>
              </a:solidFill>
              <a:latin typeface="Huji" pitchFamily="50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592" y="4797152"/>
            <a:ext cx="4549081" cy="132802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צריך ללמוד איך לחפש ב: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מאגרי מידע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קטלוג הספרייה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אוספים מיוחדים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3959932" y="3753036"/>
            <a:ext cx="1008112" cy="648072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4202734" y="3789040"/>
            <a:ext cx="5132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ולכן</a:t>
            </a:r>
          </a:p>
        </p:txBody>
      </p:sp>
    </p:spTree>
    <p:extLst>
      <p:ext uri="{BB962C8B-B14F-4D97-AF65-F5344CB8AC3E}">
        <p14:creationId xmlns:p14="http://schemas.microsoft.com/office/powerpoint/2010/main" val="2618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5">
                <a:lumMod val="60000"/>
                <a:lumOff val="40000"/>
              </a:schemeClr>
            </a:gs>
            <a:gs pos="38000">
              <a:schemeClr val="accent5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0" dirty="0">
                <a:solidFill>
                  <a:schemeClr val="bg1">
                    <a:lumMod val="95000"/>
                  </a:schemeClr>
                </a:solidFill>
                <a:latin typeface="Huji" pitchFamily="50" charset="-79"/>
                <a:cs typeface="+mn-cs"/>
              </a:rPr>
              <a:t>קורס הכרת משאבי הספרייה</a:t>
            </a:r>
            <a:endParaRPr lang="he-IL" dirty="0">
              <a:solidFill>
                <a:schemeClr val="bg1">
                  <a:lumMod val="95000"/>
                </a:schemeClr>
              </a:solidFill>
              <a:latin typeface="Huji" pitchFamily="50" charset="-79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844824"/>
            <a:ext cx="7563510" cy="4290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he-IL" sz="2400" b="1" dirty="0">
                <a:latin typeface="Huji" pitchFamily="50" charset="-79"/>
              </a:rPr>
              <a:t>הכנו עבורכם תשע מצגות שיסייעו לכם ללמוד כיצד לחפש בקטלוג הספרייה ובמאגרי המידע העומדים לרשותכם, ולהתמצא בספרייה.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he-IL" sz="2400" b="1" dirty="0">
              <a:latin typeface="Huji" pitchFamily="50" charset="-79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he-IL" sz="2400" b="1" dirty="0">
                <a:latin typeface="Huji" pitchFamily="50" charset="-79"/>
              </a:rPr>
              <a:t>אנו ממליצים לקרוא את המצגות, ובכל שאלה אתם מוזמנים לפנות אל צוות מחלקת ההדרכה של הספרייה.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he-IL" sz="2400" b="1" dirty="0">
              <a:latin typeface="Huji" pitchFamily="50" charset="-79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2400" b="1" dirty="0">
                <a:latin typeface="Huji" pitchFamily="50" charset="-79"/>
              </a:rPr>
              <a:t>שנת לימודים מוצלחת!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27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e-IL" b="0" dirty="0">
                <a:solidFill>
                  <a:schemeClr val="bg1">
                    <a:lumMod val="95000"/>
                  </a:schemeClr>
                </a:solidFill>
                <a:latin typeface="Huji" pitchFamily="50" charset="-79"/>
                <a:cs typeface="+mn-cs"/>
              </a:rPr>
              <a:t>בואו נתחיל!</a:t>
            </a:r>
            <a:endParaRPr lang="he-IL" dirty="0">
              <a:solidFill>
                <a:schemeClr val="bg1">
                  <a:lumMod val="95000"/>
                </a:schemeClr>
              </a:solidFill>
              <a:latin typeface="Huji" pitchFamily="50" charset="-79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402" y="1196752"/>
            <a:ext cx="748883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הספרייה למדעי הרוח והחברה נמצאת בין בניין מדעי הרוח לפורום המרכזי של קמפוס הר הצופים. </a:t>
            </a:r>
          </a:p>
          <a:p>
            <a:pPr algn="ctr"/>
            <a:r>
              <a:rPr lang="he-IL" sz="2400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הספרייה מכילה כמיליון כותרים של ספרים,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</a:br>
            <a:r>
              <a:rPr lang="he-IL" sz="2400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כתבי-עת, סרטים, ועוד.</a:t>
            </a:r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t="37126" r="1543" b="1193"/>
          <a:stretch/>
        </p:blipFill>
        <p:spPr>
          <a:xfrm>
            <a:off x="663751" y="2852936"/>
            <a:ext cx="7880194" cy="3744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CD857-D103-49FA-AEB6-2DFC9FC2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380469"/>
            <a:ext cx="648072" cy="6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>מבנה הספרייה</a:t>
            </a:r>
            <a:r>
              <a:rPr lang="en-US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/>
            </a:r>
            <a:br>
              <a:rPr lang="en-US" b="0" dirty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endParaRPr lang="he-IL" dirty="0">
              <a:solidFill>
                <a:schemeClr val="bg1"/>
              </a:solidFill>
              <a:latin typeface="Huji" pitchFamily="50" charset="-79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29" y="797203"/>
            <a:ext cx="38916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1600" b="1" dirty="0">
                <a:solidFill>
                  <a:schemeClr val="bg1"/>
                </a:solidFill>
                <a:latin typeface="Huji" pitchFamily="50" charset="-79"/>
              </a:rPr>
              <a:t>בקומות 2,3,4,5 יש:</a:t>
            </a:r>
          </a:p>
          <a:p>
            <a:pPr marL="285750" indent="-285750" algn="ctr">
              <a:buFontTx/>
              <a:buChar char="-"/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מחשבים</a:t>
            </a:r>
          </a:p>
          <a:p>
            <a:pPr marL="285750" indent="-285750" algn="ctr">
              <a:buFontTx/>
              <a:buChar char="-"/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מדפסות שחור-לבן</a:t>
            </a:r>
          </a:p>
          <a:p>
            <a:pPr algn="ctr"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    (תשלום בכרטיס אשראי ובכרטיס הדפסה)</a:t>
            </a:r>
          </a:p>
          <a:p>
            <a:pPr marL="285750" indent="-285750" algn="ctr">
              <a:buFontTx/>
              <a:buChar char="-"/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מכונות צילום </a:t>
            </a:r>
          </a:p>
          <a:p>
            <a:pPr algn="ctr"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    (תשלום בכרטיס אשראי ובכרטיס צילום)</a:t>
            </a:r>
          </a:p>
          <a:p>
            <a:pPr marL="285750" indent="-285750" algn="ctr">
              <a:buFontTx/>
              <a:buChar char="-"/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סורקים</a:t>
            </a:r>
          </a:p>
          <a:p>
            <a:pPr marL="285750" indent="-285750" algn="ctr">
              <a:buFontTx/>
              <a:buChar char="-"/>
              <a:defRPr/>
            </a:pPr>
            <a:r>
              <a:rPr lang="he-IL" sz="16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שירותים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1960" y="914400"/>
            <a:ext cx="4600575" cy="1143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he-IL" sz="3600" dirty="0"/>
              <a:t>קומה 5</a:t>
            </a:r>
            <a:endParaRPr lang="en-US" sz="3600" dirty="0"/>
          </a:p>
          <a:p>
            <a:pPr algn="r"/>
            <a:r>
              <a:rPr lang="he-IL" sz="2000" dirty="0"/>
              <a:t>מדעי הרוח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240535" y="979488"/>
            <a:ext cx="27527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he-IL" sz="1200" dirty="0"/>
              <a:t>יהדות (מקרא, תלמוד, היסטוריה של עם ישראל, מחשבת ישראל, לשון עברית, ספרות עברית), דתות, שפה וספרות ערבית, פילוסופיה, אסיה, אפריקה, תולדות האמנות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11960" y="2057400"/>
            <a:ext cx="4600575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he-IL" sz="3600" dirty="0"/>
              <a:t>קומה 4</a:t>
            </a:r>
            <a:endParaRPr lang="en-US" sz="3600" dirty="0"/>
          </a:p>
          <a:p>
            <a:pPr algn="r"/>
            <a:r>
              <a:rPr lang="he-IL" dirty="0"/>
              <a:t>מדעי הרוח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40535" y="2212975"/>
            <a:ext cx="2786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he-IL" sz="1200" dirty="0"/>
              <a:t>בלשנות, שפות, ספרות כללית והשוואתית, ספרות בשפות שונות, היסטוריה, לימודים </a:t>
            </a:r>
            <a:endParaRPr lang="en-US" sz="1200" dirty="0"/>
          </a:p>
          <a:p>
            <a:pPr algn="r" rtl="1" eaLnBrk="1" hangingPunct="1"/>
            <a:r>
              <a:rPr lang="he-IL" sz="1200" dirty="0"/>
              <a:t>קלאסיים, אוסף שפות אסיאתיות, מילונים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907704" y="3205163"/>
            <a:ext cx="6904831" cy="1143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he-IL" sz="3600" dirty="0"/>
              <a:t>קומה 3</a:t>
            </a:r>
            <a:endParaRPr lang="en-US" sz="3600" dirty="0"/>
          </a:p>
          <a:p>
            <a:pPr algn="r"/>
            <a:r>
              <a:rPr lang="he-IL" dirty="0"/>
              <a:t>השאלה ושמורים</a:t>
            </a:r>
          </a:p>
          <a:p>
            <a:pPr algn="r"/>
            <a:r>
              <a:rPr lang="he-IL" dirty="0"/>
              <a:t>הדרכה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215135" y="3284984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he-IL" sz="1200" dirty="0"/>
              <a:t>כתבי עת (</a:t>
            </a:r>
            <a:r>
              <a:rPr lang="he-IL" sz="1200" dirty="0" err="1"/>
              <a:t>גליונות</a:t>
            </a:r>
            <a:r>
              <a:rPr lang="he-IL" sz="1200" dirty="0"/>
              <a:t> חדשים), מדפסת צבע, רכישת כרטיסי הדפסה, חדרי למידה בקבוצות (</a:t>
            </a:r>
            <a:r>
              <a:rPr lang="he-IL" sz="1200" dirty="0">
                <a:hlinkClick r:id="rId3"/>
              </a:rPr>
              <a:t>בהזמנה מראש</a:t>
            </a:r>
            <a:r>
              <a:rPr lang="he-IL" sz="1200" dirty="0"/>
              <a:t>!),  חדר אתנחתא, כיתת מחשבים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907704" y="4348163"/>
            <a:ext cx="6904831" cy="1143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r">
              <a:defRPr/>
            </a:pPr>
            <a:r>
              <a:rPr lang="he-IL" sz="3600" dirty="0"/>
              <a:t>קומה 2</a:t>
            </a:r>
            <a:endParaRPr lang="en-US" sz="3600" dirty="0"/>
          </a:p>
          <a:p>
            <a:pPr algn="r">
              <a:defRPr/>
            </a:pPr>
            <a:r>
              <a:rPr lang="he-IL" dirty="0"/>
              <a:t>מדעי החברה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907704" y="5491163"/>
            <a:ext cx="6904831" cy="1143000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he-IL" sz="3600" dirty="0"/>
              <a:t>קומה 1</a:t>
            </a:r>
            <a:endParaRPr lang="en-US" sz="3600" dirty="0"/>
          </a:p>
          <a:p>
            <a:pPr algn="r" rtl="1"/>
            <a:r>
              <a:rPr lang="he-IL" dirty="0"/>
              <a:t>מקלט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4067944" y="4400550"/>
            <a:ext cx="3017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he-IL" sz="1200" dirty="0"/>
              <a:t>יחב"ל, כלכלה, מנהל עסקים, סטטיסטיקה, לימודים אורבניים, גאוגרפיה, פסיכולוגיה, סוציולוגיה ואנתרופולוגיה, ריפוי ועיסוק, מדע המדינה, תקשורת. </a:t>
            </a:r>
            <a:r>
              <a:rPr lang="he-IL" sz="1200" dirty="0">
                <a:hlinkClick r:id="rId4"/>
              </a:rPr>
              <a:t>מדיה </a:t>
            </a:r>
            <a:r>
              <a:rPr lang="he-IL" sz="1200" dirty="0" smtClean="0">
                <a:hlinkClick r:id="rId4"/>
              </a:rPr>
              <a:t>ומוסיקה</a:t>
            </a:r>
            <a:r>
              <a:rPr lang="he-IL" sz="1200" dirty="0" smtClean="0"/>
              <a:t>, </a:t>
            </a:r>
            <a:r>
              <a:rPr lang="he-IL" sz="1200" dirty="0" smtClean="0">
                <a:hlinkClick r:id="rId5"/>
              </a:rPr>
              <a:t>אוסף מפות</a:t>
            </a:r>
            <a:endParaRPr lang="he-IL" sz="1200" dirty="0"/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4243239" y="4038600"/>
            <a:ext cx="28713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he-IL" sz="1600" dirty="0"/>
              <a:t>אבדות ומציאות במחלקת הדרכה</a:t>
            </a:r>
          </a:p>
          <a:p>
            <a:pPr eaLnBrk="1" hangingPunct="1"/>
            <a:endParaRPr lang="he-IL" dirty="0"/>
          </a:p>
        </p:txBody>
      </p:sp>
      <p:sp>
        <p:nvSpPr>
          <p:cNvPr id="14" name="Rectangle 13"/>
          <p:cNvSpPr/>
          <p:nvPr/>
        </p:nvSpPr>
        <p:spPr>
          <a:xfrm>
            <a:off x="1475656" y="342304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/>
              <a:t>הדרכה:   02-5881587</a:t>
            </a:r>
          </a:p>
          <a:p>
            <a:pPr algn="ctr"/>
            <a:endParaRPr lang="he-IL" sz="1200" b="1" dirty="0"/>
          </a:p>
          <a:p>
            <a:pPr algn="ctr"/>
            <a:r>
              <a:rPr lang="he-IL" sz="1200" b="1" dirty="0"/>
              <a:t>השאלה:   02-5882124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2832" y="4797152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200" b="1" dirty="0" smtClean="0"/>
              <a:t>מדיה: 02-5881134</a:t>
            </a:r>
          </a:p>
          <a:p>
            <a:pPr algn="ctr"/>
            <a:r>
              <a:rPr lang="he-IL" sz="1200" b="1" dirty="0" smtClean="0"/>
              <a:t>מפות: 02-5883422</a:t>
            </a:r>
            <a:endParaRPr lang="he-IL" sz="1200" b="1" dirty="0"/>
          </a:p>
        </p:txBody>
      </p:sp>
      <p:sp>
        <p:nvSpPr>
          <p:cNvPr id="17" name="Right Arrow 16"/>
          <p:cNvSpPr/>
          <p:nvPr/>
        </p:nvSpPr>
        <p:spPr>
          <a:xfrm>
            <a:off x="251520" y="3429000"/>
            <a:ext cx="1518691" cy="720080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קומת כניסה</a:t>
            </a:r>
          </a:p>
        </p:txBody>
      </p:sp>
    </p:spTree>
    <p:extLst>
      <p:ext uri="{BB962C8B-B14F-4D97-AF65-F5344CB8AC3E}">
        <p14:creationId xmlns:p14="http://schemas.microsoft.com/office/powerpoint/2010/main" val="137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bg1"/>
                </a:solidFill>
                <a:latin typeface="Huji" pitchFamily="50" charset="-79"/>
                <a:cs typeface="+mn-cs"/>
                <a:hlinkClick r:id="rId2"/>
              </a:rPr>
              <a:t>אתר הספרייה </a:t>
            </a:r>
            <a:endParaRPr lang="he-IL" dirty="0">
              <a:solidFill>
                <a:schemeClr val="bg1"/>
              </a:solidFill>
              <a:latin typeface="Huji" pitchFamily="50" charset="-79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7638"/>
            <a:ext cx="8640960" cy="46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3100" b="0" u="sng" dirty="0">
                <a:solidFill>
                  <a:schemeClr val="bg1"/>
                </a:solidFill>
                <a:latin typeface="Huji" pitchFamily="50" charset="-79"/>
                <a:cs typeface="+mn-cs"/>
              </a:rPr>
              <a:t>דרכים להגיע לאתר הספרייה:</a:t>
            </a:r>
            <a:r>
              <a:rPr lang="en-US" sz="3100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/>
            </a:r>
            <a:br>
              <a:rPr lang="en-US" sz="3100" b="0" dirty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r>
              <a:rPr lang="he-IL" sz="3100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>1.  חיפוש "ספריית הר הצופים" במנוע חיפוש</a:t>
            </a:r>
            <a:endParaRPr lang="he-IL" dirty="0">
              <a:latin typeface="Huji" pitchFamily="50" charset="-79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1" y="1417638"/>
            <a:ext cx="8329218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sz="3100" b="0" u="sng" dirty="0">
                <a:solidFill>
                  <a:schemeClr val="bg1"/>
                </a:solidFill>
                <a:latin typeface="Huji" pitchFamily="50" charset="-79"/>
                <a:cs typeface="+mn-cs"/>
              </a:rPr>
              <a:t>דרכים להגיע לאתר הספרייה:</a:t>
            </a:r>
            <a:r>
              <a:rPr lang="he-IL" sz="3100" dirty="0">
                <a:solidFill>
                  <a:schemeClr val="bg1"/>
                </a:solidFill>
                <a:latin typeface="Huji" pitchFamily="50" charset="-79"/>
                <a:cs typeface="+mn-cs"/>
              </a:rPr>
              <a:t/>
            </a:r>
            <a:br>
              <a:rPr lang="he-IL" sz="3100" dirty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r>
              <a:rPr lang="he-IL" sz="3100" dirty="0">
                <a:solidFill>
                  <a:schemeClr val="bg1"/>
                </a:solidFill>
                <a:latin typeface="Huji" pitchFamily="50" charset="-79"/>
                <a:cs typeface="+mn-cs"/>
              </a:rPr>
              <a:t>2.  כניסה באמצעות אתר האוניברסיטה העברית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4" y="1446214"/>
            <a:ext cx="8075350" cy="5207591"/>
          </a:xfrm>
          <a:prstGeom prst="rect">
            <a:avLst/>
          </a:prstGeom>
        </p:spPr>
      </p:pic>
      <p:sp>
        <p:nvSpPr>
          <p:cNvPr id="5" name="Rounded Rectangular Callout 3"/>
          <p:cNvSpPr>
            <a:spLocks noChangeArrowheads="1"/>
          </p:cNvSpPr>
          <p:nvPr/>
        </p:nvSpPr>
        <p:spPr bwMode="auto">
          <a:xfrm>
            <a:off x="2195736" y="2564904"/>
            <a:ext cx="2160240" cy="1152128"/>
          </a:xfrm>
          <a:prstGeom prst="wedgeRoundRectCallout">
            <a:avLst>
              <a:gd name="adj1" fmla="val 61083"/>
              <a:gd name="adj2" fmla="val -39522"/>
              <a:gd name="adj3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1"/>
            <a:r>
              <a:rPr lang="he-IL" sz="1400" b="1" dirty="0">
                <a:hlinkClick r:id="rId3"/>
              </a:rPr>
              <a:t>באתר האוניברסיטה</a:t>
            </a:r>
            <a:endParaRPr lang="he-IL" sz="1400" b="1" dirty="0"/>
          </a:p>
          <a:p>
            <a:pPr algn="ctr" rtl="1"/>
            <a:r>
              <a:rPr lang="en-US" sz="1400" b="1" dirty="0">
                <a:hlinkClick r:id="rId3"/>
              </a:rPr>
              <a:t>http://new.huji.ac.il/home</a:t>
            </a:r>
            <a:endParaRPr lang="he-IL" sz="1400" b="1" dirty="0"/>
          </a:p>
          <a:p>
            <a:pPr algn="ctr" rtl="1"/>
            <a:r>
              <a:rPr lang="he-IL" sz="1200" b="1" dirty="0"/>
              <a:t>מתוך לשונית לימודים, בחירה </a:t>
            </a:r>
          </a:p>
          <a:p>
            <a:pPr algn="ctr" rtl="1"/>
            <a:r>
              <a:rPr lang="he-IL" sz="1200" b="1" dirty="0"/>
              <a:t>ב "ספריות ומאגרי מידע"</a:t>
            </a:r>
          </a:p>
        </p:txBody>
      </p:sp>
    </p:spTree>
    <p:extLst>
      <p:ext uri="{BB962C8B-B14F-4D97-AF65-F5344CB8AC3E}">
        <p14:creationId xmlns:p14="http://schemas.microsoft.com/office/powerpoint/2010/main" val="33502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9000">
              <a:schemeClr val="accent5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79714"/>
            <a:ext cx="8604448" cy="5099592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0" dirty="0">
                <a:solidFill>
                  <a:schemeClr val="bg2">
                    <a:lumMod val="10000"/>
                  </a:schemeClr>
                </a:solidFill>
                <a:latin typeface="Huji" pitchFamily="50" charset="-79"/>
                <a:cs typeface="+mn-cs"/>
              </a:rPr>
              <a:t>במצגות הבאות נלמד איך לחפש בקטלוג הספרייה ובמאגרי המידע, איך להשתמש בכרטיס הקורא ואיך להיכנס מהמחשב האישי </a:t>
            </a:r>
            <a:r>
              <a:rPr lang="he-IL" b="0">
                <a:solidFill>
                  <a:schemeClr val="bg2">
                    <a:lumMod val="10000"/>
                  </a:schemeClr>
                </a:solidFill>
                <a:latin typeface="Huji" pitchFamily="50" charset="-79"/>
                <a:cs typeface="+mn-cs"/>
              </a:rPr>
              <a:t>למשאבים אלקטרוניים.</a:t>
            </a:r>
            <a:r>
              <a:rPr lang="en-US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/>
            </a:r>
            <a:br>
              <a:rPr lang="en-US" b="0" dirty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r>
              <a:rPr lang="he-IL" b="0" dirty="0">
                <a:solidFill>
                  <a:schemeClr val="bg1"/>
                </a:solidFill>
                <a:latin typeface="Huji" pitchFamily="50" charset="-79"/>
                <a:cs typeface="+mn-cs"/>
              </a:rPr>
              <a:t>בהצלחה!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3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342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Huji</vt:lpstr>
      <vt:lpstr>Times New Roman</vt:lpstr>
      <vt:lpstr>Office Theme</vt:lpstr>
      <vt:lpstr> ספריית הר הצופים למדעי הרוח והחברה ע"ש בלומפילד קורס הכרת משאבי הספרייה</vt:lpstr>
      <vt:lpstr>כולנו יכולים למצוא מידע רב באינטרנט, אבל...</vt:lpstr>
      <vt:lpstr>קורס הכרת משאבי הספרייה</vt:lpstr>
      <vt:lpstr>בואו נתחיל!</vt:lpstr>
      <vt:lpstr>מבנה הספרייה </vt:lpstr>
      <vt:lpstr>אתר הספרייה </vt:lpstr>
      <vt:lpstr>דרכים להגיע לאתר הספרייה: 1.  חיפוש "ספריית הר הצופים" במנוע חיפוש</vt:lpstr>
      <vt:lpstr>דרכים להגיע לאתר הספרייה: 2.  כניסה באמצעות אתר האוניברסיטה העברית</vt:lpstr>
      <vt:lpstr>במצגות הבאות נלמד איך לחפש בקטלוג הספרייה ובמאגרי המידע, איך להשתמש בכרטיס הקורא ואיך להיכנס מהמחשב האישי למשאבים אלקטרוניים. בהצלחה!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ספריית הר הצופים למדעי הרוח והחברה ע"ש בלומפילד קורס הכרת משאבי הספרייה</dc:title>
  <dc:creator>Owner</dc:creator>
  <cp:lastModifiedBy>Daniella Michaeli</cp:lastModifiedBy>
  <cp:revision>51</cp:revision>
  <dcterms:created xsi:type="dcterms:W3CDTF">2017-09-25T05:50:00Z</dcterms:created>
  <dcterms:modified xsi:type="dcterms:W3CDTF">2019-10-02T11:23:23Z</dcterms:modified>
</cp:coreProperties>
</file>