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76" r:id="rId4"/>
    <p:sldId id="264" r:id="rId5"/>
    <p:sldId id="265" r:id="rId6"/>
    <p:sldId id="266" r:id="rId7"/>
    <p:sldId id="277" r:id="rId8"/>
    <p:sldId id="268" r:id="rId9"/>
    <p:sldId id="270" r:id="rId10"/>
    <p:sldId id="271" r:id="rId11"/>
    <p:sldId id="273" r:id="rId12"/>
    <p:sldId id="274"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99781D-30EC-434C-85FB-D41B9AEF2033}" v="12" dt="2022-10-02T09:57:42.3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578" autoAdjust="0"/>
  </p:normalViewPr>
  <p:slideViewPr>
    <p:cSldViewPr>
      <p:cViewPr varScale="1">
        <p:scale>
          <a:sx n="69" d="100"/>
          <a:sy n="69" d="100"/>
        </p:scale>
        <p:origin x="15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raa Amer" userId="4358b019-83c5-444c-a682-80d8c0a8acde" providerId="ADAL" clId="{E899781D-30EC-434C-85FB-D41B9AEF2033}"/>
    <pc:docChg chg="custSel modSld">
      <pc:chgData name="Esraa Amer" userId="4358b019-83c5-444c-a682-80d8c0a8acde" providerId="ADAL" clId="{E899781D-30EC-434C-85FB-D41B9AEF2033}" dt="2022-10-02T09:57:42.352" v="293"/>
      <pc:docMkLst>
        <pc:docMk/>
      </pc:docMkLst>
      <pc:sldChg chg="modSp mod">
        <pc:chgData name="Esraa Amer" userId="4358b019-83c5-444c-a682-80d8c0a8acde" providerId="ADAL" clId="{E899781D-30EC-434C-85FB-D41B9AEF2033}" dt="2022-10-02T09:52:05.531" v="224" actId="20577"/>
        <pc:sldMkLst>
          <pc:docMk/>
          <pc:sldMk cId="702397304" sldId="258"/>
        </pc:sldMkLst>
        <pc:spChg chg="mod">
          <ac:chgData name="Esraa Amer" userId="4358b019-83c5-444c-a682-80d8c0a8acde" providerId="ADAL" clId="{E899781D-30EC-434C-85FB-D41B9AEF2033}" dt="2022-10-02T09:52:05.531" v="224" actId="20577"/>
          <ac:spMkLst>
            <pc:docMk/>
            <pc:sldMk cId="702397304" sldId="258"/>
            <ac:spMk id="3" creationId="{00000000-0000-0000-0000-000000000000}"/>
          </ac:spMkLst>
        </pc:spChg>
      </pc:sldChg>
      <pc:sldChg chg="addSp delSp modSp mod">
        <pc:chgData name="Esraa Amer" userId="4358b019-83c5-444c-a682-80d8c0a8acde" providerId="ADAL" clId="{E899781D-30EC-434C-85FB-D41B9AEF2033}" dt="2022-10-02T09:54:41.933" v="256" actId="1076"/>
        <pc:sldMkLst>
          <pc:docMk/>
          <pc:sldMk cId="1875430704" sldId="265"/>
        </pc:sldMkLst>
        <pc:spChg chg="del">
          <ac:chgData name="Esraa Amer" userId="4358b019-83c5-444c-a682-80d8c0a8acde" providerId="ADAL" clId="{E899781D-30EC-434C-85FB-D41B9AEF2033}" dt="2022-10-02T09:53:26.149" v="230" actId="478"/>
          <ac:spMkLst>
            <pc:docMk/>
            <pc:sldMk cId="1875430704" sldId="265"/>
            <ac:spMk id="4" creationId="{00000000-0000-0000-0000-000000000000}"/>
          </ac:spMkLst>
        </pc:spChg>
        <pc:spChg chg="add mod">
          <ac:chgData name="Esraa Amer" userId="4358b019-83c5-444c-a682-80d8c0a8acde" providerId="ADAL" clId="{E899781D-30EC-434C-85FB-D41B9AEF2033}" dt="2022-10-02T09:54:23.724" v="254" actId="20577"/>
          <ac:spMkLst>
            <pc:docMk/>
            <pc:sldMk cId="1875430704" sldId="265"/>
            <ac:spMk id="5" creationId="{FE5F8339-9651-1ED3-3636-DFC772EE94B1}"/>
          </ac:spMkLst>
        </pc:spChg>
        <pc:spChg chg="del mod">
          <ac:chgData name="Esraa Amer" userId="4358b019-83c5-444c-a682-80d8c0a8acde" providerId="ADAL" clId="{E899781D-30EC-434C-85FB-D41B9AEF2033}" dt="2022-10-02T09:53:46.479" v="240" actId="478"/>
          <ac:spMkLst>
            <pc:docMk/>
            <pc:sldMk cId="1875430704" sldId="265"/>
            <ac:spMk id="7" creationId="{00000000-0000-0000-0000-000000000000}"/>
          </ac:spMkLst>
        </pc:spChg>
        <pc:spChg chg="add mod">
          <ac:chgData name="Esraa Amer" userId="4358b019-83c5-444c-a682-80d8c0a8acde" providerId="ADAL" clId="{E899781D-30EC-434C-85FB-D41B9AEF2033}" dt="2022-10-02T09:54:41.933" v="256" actId="1076"/>
          <ac:spMkLst>
            <pc:docMk/>
            <pc:sldMk cId="1875430704" sldId="265"/>
            <ac:spMk id="11" creationId="{91DD8C45-7256-B766-177A-1DE44A6C627F}"/>
          </ac:spMkLst>
        </pc:spChg>
        <pc:picChg chg="add mod">
          <ac:chgData name="Esraa Amer" userId="4358b019-83c5-444c-a682-80d8c0a8acde" providerId="ADAL" clId="{E899781D-30EC-434C-85FB-D41B9AEF2033}" dt="2022-10-02T09:54:12.873" v="248" actId="1076"/>
          <ac:picMkLst>
            <pc:docMk/>
            <pc:sldMk cId="1875430704" sldId="265"/>
            <ac:picMk id="3" creationId="{58CFA208-8288-68A3-664F-6022E3C952FD}"/>
          </ac:picMkLst>
        </pc:picChg>
        <pc:picChg chg="del">
          <ac:chgData name="Esraa Amer" userId="4358b019-83c5-444c-a682-80d8c0a8acde" providerId="ADAL" clId="{E899781D-30EC-434C-85FB-D41B9AEF2033}" dt="2022-10-02T09:53:16.373" v="226" actId="478"/>
          <ac:picMkLst>
            <pc:docMk/>
            <pc:sldMk cId="1875430704" sldId="265"/>
            <ac:picMk id="8" creationId="{C97BE08E-302A-4DFB-8112-A599C07F97AD}"/>
          </ac:picMkLst>
        </pc:picChg>
        <pc:cxnChg chg="del mod">
          <ac:chgData name="Esraa Amer" userId="4358b019-83c5-444c-a682-80d8c0a8acde" providerId="ADAL" clId="{E899781D-30EC-434C-85FB-D41B9AEF2033}" dt="2022-10-02T09:53:34.870" v="234" actId="478"/>
          <ac:cxnSpMkLst>
            <pc:docMk/>
            <pc:sldMk cId="1875430704" sldId="265"/>
            <ac:cxnSpMk id="6" creationId="{00000000-0000-0000-0000-000000000000}"/>
          </ac:cxnSpMkLst>
        </pc:cxnChg>
        <pc:cxnChg chg="del">
          <ac:chgData name="Esraa Amer" userId="4358b019-83c5-444c-a682-80d8c0a8acde" providerId="ADAL" clId="{E899781D-30EC-434C-85FB-D41B9AEF2033}" dt="2022-10-02T09:53:53.984" v="243" actId="478"/>
          <ac:cxnSpMkLst>
            <pc:docMk/>
            <pc:sldMk cId="1875430704" sldId="265"/>
            <ac:cxnSpMk id="9" creationId="{00000000-0000-0000-0000-000000000000}"/>
          </ac:cxnSpMkLst>
        </pc:cxnChg>
        <pc:cxnChg chg="add mod">
          <ac:chgData name="Esraa Amer" userId="4358b019-83c5-444c-a682-80d8c0a8acde" providerId="ADAL" clId="{E899781D-30EC-434C-85FB-D41B9AEF2033}" dt="2022-10-02T09:54:10.078" v="247" actId="1076"/>
          <ac:cxnSpMkLst>
            <pc:docMk/>
            <pc:sldMk cId="1875430704" sldId="265"/>
            <ac:cxnSpMk id="10" creationId="{1712FD3D-F9D1-B923-6EAC-54B5035764CE}"/>
          </ac:cxnSpMkLst>
        </pc:cxnChg>
        <pc:cxnChg chg="add mod">
          <ac:chgData name="Esraa Amer" userId="4358b019-83c5-444c-a682-80d8c0a8acde" providerId="ADAL" clId="{E899781D-30EC-434C-85FB-D41B9AEF2033}" dt="2022-10-02T09:54:34.285" v="255" actId="1076"/>
          <ac:cxnSpMkLst>
            <pc:docMk/>
            <pc:sldMk cId="1875430704" sldId="265"/>
            <ac:cxnSpMk id="12" creationId="{234561DA-67AA-300F-2360-09CB487487F1}"/>
          </ac:cxnSpMkLst>
        </pc:cxnChg>
      </pc:sldChg>
      <pc:sldChg chg="addSp delSp modSp mod">
        <pc:chgData name="Esraa Amer" userId="4358b019-83c5-444c-a682-80d8c0a8acde" providerId="ADAL" clId="{E899781D-30EC-434C-85FB-D41B9AEF2033}" dt="2022-10-02T09:56:56.320" v="291" actId="14100"/>
        <pc:sldMkLst>
          <pc:docMk/>
          <pc:sldMk cId="1464930810" sldId="266"/>
        </pc:sldMkLst>
        <pc:spChg chg="del">
          <ac:chgData name="Esraa Amer" userId="4358b019-83c5-444c-a682-80d8c0a8acde" providerId="ADAL" clId="{E899781D-30EC-434C-85FB-D41B9AEF2033}" dt="2022-10-02T09:55:34.816" v="267" actId="478"/>
          <ac:spMkLst>
            <pc:docMk/>
            <pc:sldMk cId="1464930810" sldId="266"/>
            <ac:spMk id="5" creationId="{00000000-0000-0000-0000-000000000000}"/>
          </ac:spMkLst>
        </pc:spChg>
        <pc:spChg chg="add mod">
          <ac:chgData name="Esraa Amer" userId="4358b019-83c5-444c-a682-80d8c0a8acde" providerId="ADAL" clId="{E899781D-30EC-434C-85FB-D41B9AEF2033}" dt="2022-10-02T09:56:23.987" v="284" actId="14100"/>
          <ac:spMkLst>
            <pc:docMk/>
            <pc:sldMk cId="1464930810" sldId="266"/>
            <ac:spMk id="6" creationId="{19511D98-AC47-4408-774C-6C1D6ACF4447}"/>
          </ac:spMkLst>
        </pc:spChg>
        <pc:spChg chg="add mod">
          <ac:chgData name="Esraa Amer" userId="4358b019-83c5-444c-a682-80d8c0a8acde" providerId="ADAL" clId="{E899781D-30EC-434C-85FB-D41B9AEF2033}" dt="2022-10-02T09:56:29.447" v="285" actId="1076"/>
          <ac:spMkLst>
            <pc:docMk/>
            <pc:sldMk cId="1464930810" sldId="266"/>
            <ac:spMk id="7" creationId="{080D0BFC-3E3D-2CA3-195E-BCAE868BE987}"/>
          </ac:spMkLst>
        </pc:spChg>
        <pc:spChg chg="add mod">
          <ac:chgData name="Esraa Amer" userId="4358b019-83c5-444c-a682-80d8c0a8acde" providerId="ADAL" clId="{E899781D-30EC-434C-85FB-D41B9AEF2033}" dt="2022-10-02T09:56:47.700" v="289" actId="1076"/>
          <ac:spMkLst>
            <pc:docMk/>
            <pc:sldMk cId="1464930810" sldId="266"/>
            <ac:spMk id="8" creationId="{596A0BF5-CA74-EFFF-4D03-A1412D1EC5DD}"/>
          </ac:spMkLst>
        </pc:spChg>
        <pc:spChg chg="del">
          <ac:chgData name="Esraa Amer" userId="4358b019-83c5-444c-a682-80d8c0a8acde" providerId="ADAL" clId="{E899781D-30EC-434C-85FB-D41B9AEF2033}" dt="2022-10-02T09:55:27.216" v="264" actId="478"/>
          <ac:spMkLst>
            <pc:docMk/>
            <pc:sldMk cId="1464930810" sldId="266"/>
            <ac:spMk id="10" creationId="{00000000-0000-0000-0000-000000000000}"/>
          </ac:spMkLst>
        </pc:spChg>
        <pc:spChg chg="del">
          <ac:chgData name="Esraa Amer" userId="4358b019-83c5-444c-a682-80d8c0a8acde" providerId="ADAL" clId="{E899781D-30EC-434C-85FB-D41B9AEF2033}" dt="2022-10-02T09:55:18.674" v="260" actId="478"/>
          <ac:spMkLst>
            <pc:docMk/>
            <pc:sldMk cId="1464930810" sldId="266"/>
            <ac:spMk id="11" creationId="{00000000-0000-0000-0000-000000000000}"/>
          </ac:spMkLst>
        </pc:spChg>
        <pc:picChg chg="add mod">
          <ac:chgData name="Esraa Amer" userId="4358b019-83c5-444c-a682-80d8c0a8acde" providerId="ADAL" clId="{E899781D-30EC-434C-85FB-D41B9AEF2033}" dt="2022-10-02T09:56:11.055" v="279" actId="14100"/>
          <ac:picMkLst>
            <pc:docMk/>
            <pc:sldMk cId="1464930810" sldId="266"/>
            <ac:picMk id="3" creationId="{8DECE83C-76D8-4BC9-AAAA-B9590E69FF37}"/>
          </ac:picMkLst>
        </pc:picChg>
        <pc:picChg chg="del">
          <ac:chgData name="Esraa Amer" userId="4358b019-83c5-444c-a682-80d8c0a8acde" providerId="ADAL" clId="{E899781D-30EC-434C-85FB-D41B9AEF2033}" dt="2022-10-02T09:55:11.264" v="257" actId="478"/>
          <ac:picMkLst>
            <pc:docMk/>
            <pc:sldMk cId="1464930810" sldId="266"/>
            <ac:picMk id="4" creationId="{B8E234A5-943C-4D40-ACD0-8080C89F1014}"/>
          </ac:picMkLst>
        </pc:picChg>
        <pc:cxnChg chg="del">
          <ac:chgData name="Esraa Amer" userId="4358b019-83c5-444c-a682-80d8c0a8acde" providerId="ADAL" clId="{E899781D-30EC-434C-85FB-D41B9AEF2033}" dt="2022-10-02T09:55:39.904" v="269" actId="478"/>
          <ac:cxnSpMkLst>
            <pc:docMk/>
            <pc:sldMk cId="1464930810" sldId="266"/>
            <ac:cxnSpMk id="9" creationId="{00000000-0000-0000-0000-000000000000}"/>
          </ac:cxnSpMkLst>
        </pc:cxnChg>
        <pc:cxnChg chg="add mod">
          <ac:chgData name="Esraa Amer" userId="4358b019-83c5-444c-a682-80d8c0a8acde" providerId="ADAL" clId="{E899781D-30EC-434C-85FB-D41B9AEF2033}" dt="2022-10-02T09:56:56.320" v="291" actId="14100"/>
          <ac:cxnSpMkLst>
            <pc:docMk/>
            <pc:sldMk cId="1464930810" sldId="266"/>
            <ac:cxnSpMk id="12" creationId="{1E9927C0-B3F5-AE62-593F-FF73E061D2A9}"/>
          </ac:cxnSpMkLst>
        </pc:cxnChg>
        <pc:cxnChg chg="del">
          <ac:chgData name="Esraa Amer" userId="4358b019-83c5-444c-a682-80d8c0a8acde" providerId="ADAL" clId="{E899781D-30EC-434C-85FB-D41B9AEF2033}" dt="2022-10-02T09:55:48.112" v="272" actId="478"/>
          <ac:cxnSpMkLst>
            <pc:docMk/>
            <pc:sldMk cId="1464930810" sldId="266"/>
            <ac:cxnSpMk id="13" creationId="{00000000-0000-0000-0000-000000000000}"/>
          </ac:cxnSpMkLst>
        </pc:cxnChg>
        <pc:cxnChg chg="add mod">
          <ac:chgData name="Esraa Amer" userId="4358b019-83c5-444c-a682-80d8c0a8acde" providerId="ADAL" clId="{E899781D-30EC-434C-85FB-D41B9AEF2033}" dt="2022-10-02T09:56:39.007" v="287" actId="14100"/>
          <ac:cxnSpMkLst>
            <pc:docMk/>
            <pc:sldMk cId="1464930810" sldId="266"/>
            <ac:cxnSpMk id="14" creationId="{54C45060-1C83-4A3D-826A-BD2459D5EE1D}"/>
          </ac:cxnSpMkLst>
        </pc:cxnChg>
      </pc:sldChg>
      <pc:sldChg chg="addSp delSp modSp mod">
        <pc:chgData name="Esraa Amer" userId="4358b019-83c5-444c-a682-80d8c0a8acde" providerId="ADAL" clId="{E899781D-30EC-434C-85FB-D41B9AEF2033}" dt="2022-10-02T09:57:42.352" v="293"/>
        <pc:sldMkLst>
          <pc:docMk/>
          <pc:sldMk cId="86550693" sldId="270"/>
        </pc:sldMkLst>
        <pc:picChg chg="add mod">
          <ac:chgData name="Esraa Amer" userId="4358b019-83c5-444c-a682-80d8c0a8acde" providerId="ADAL" clId="{E899781D-30EC-434C-85FB-D41B9AEF2033}" dt="2022-10-02T09:57:42.352" v="293"/>
          <ac:picMkLst>
            <pc:docMk/>
            <pc:sldMk cId="86550693" sldId="270"/>
            <ac:picMk id="4" creationId="{BC0C62D7-C525-1EF9-7AFC-4AF75F85AD0C}"/>
          </ac:picMkLst>
        </pc:picChg>
        <pc:picChg chg="del">
          <ac:chgData name="Esraa Amer" userId="4358b019-83c5-444c-a682-80d8c0a8acde" providerId="ADAL" clId="{E899781D-30EC-434C-85FB-D41B9AEF2033}" dt="2022-10-02T09:57:42.051" v="292" actId="478"/>
          <ac:picMkLst>
            <pc:docMk/>
            <pc:sldMk cId="86550693" sldId="270"/>
            <ac:picMk id="8" creationId="{711580C1-1FF1-452F-9832-4F5CA14B845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e-IL"/>
          </a:p>
        </p:txBody>
      </p:sp>
      <p:sp>
        <p:nvSpPr>
          <p:cNvPr id="4" name="Date Placeholder 3"/>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328887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138517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24005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162457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92778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247506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405963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Date Placeholder 2"/>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23665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116958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55912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2578CD-80B8-45B4-9AB3-087DBD4C0A87}" type="datetimeFigureOut">
              <a:rPr lang="he-IL" smtClean="0"/>
              <a:t>ז'/תשרי/תשפ"ג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26E1FA-B907-4C37-BBE1-A621DE620D23}" type="slidenum">
              <a:rPr lang="he-IL" smtClean="0"/>
              <a:t>‹#›</a:t>
            </a:fld>
            <a:endParaRPr lang="he-IL"/>
          </a:p>
        </p:txBody>
      </p:sp>
    </p:spTree>
    <p:extLst>
      <p:ext uri="{BB962C8B-B14F-4D97-AF65-F5344CB8AC3E}">
        <p14:creationId xmlns:p14="http://schemas.microsoft.com/office/powerpoint/2010/main" val="415244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chemeClr val="accent5">
                <a:lumMod val="60000"/>
                <a:lumOff val="40000"/>
              </a:schemeClr>
            </a:gs>
            <a:gs pos="80000">
              <a:schemeClr val="accent5">
                <a:lumMod val="75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2578CD-80B8-45B4-9AB3-087DBD4C0A87}" type="datetimeFigureOut">
              <a:rPr lang="he-IL" smtClean="0"/>
              <a:t>ז'/תשרי/תשפ"ג</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26E1FA-B907-4C37-BBE1-A621DE620D23}" type="slidenum">
              <a:rPr lang="he-IL" smtClean="0"/>
              <a:t>‹#›</a:t>
            </a:fld>
            <a:endParaRPr lang="he-IL"/>
          </a:p>
        </p:txBody>
      </p:sp>
    </p:spTree>
    <p:extLst>
      <p:ext uri="{BB962C8B-B14F-4D97-AF65-F5344CB8AC3E}">
        <p14:creationId xmlns:p14="http://schemas.microsoft.com/office/powerpoint/2010/main" val="532103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apps.webofknowledge.com/WOS_GeneralSearch_input.do?product=WOS&amp;search_mode=GeneralSearch&amp;Init=Yes&amp;SrcApp=CR&amp;SID=D6EaqitdqDSXRExlu1N" TargetMode="External"/><Relationship Id="rId2" Type="http://schemas.openxmlformats.org/officeDocument/2006/relationships/hyperlink" Target="https://haifa-primo.hosted.exlibrisgroup.com/primo-explore/search?vid=IHP&amp;lang=iw_IL&amp;fromRedirectFilter=true&amp;sortby=ra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88640"/>
            <a:ext cx="8229600" cy="1224136"/>
          </a:xfrm>
        </p:spPr>
        <p:txBody>
          <a:bodyPr>
            <a:normAutofit fontScale="90000"/>
          </a:bodyPr>
          <a:lstStyle/>
          <a:p>
            <a:r>
              <a:rPr lang="ar-JO" dirty="0">
                <a:solidFill>
                  <a:schemeClr val="bg1"/>
                </a:solidFill>
                <a:cs typeface="+mn-cs"/>
              </a:rPr>
              <a:t>البحث حسب المواضيع، وتحضير قائمة مَراجِع</a:t>
            </a:r>
            <a:endParaRPr lang="he-IL" dirty="0">
              <a:solidFill>
                <a:schemeClr val="bg1"/>
              </a:solidFill>
              <a:cs typeface="+mn-cs"/>
            </a:endParaRPr>
          </a:p>
        </p:txBody>
      </p:sp>
      <p:sp>
        <p:nvSpPr>
          <p:cNvPr id="3" name="Content Placeholder 2"/>
          <p:cNvSpPr>
            <a:spLocks noGrp="1"/>
          </p:cNvSpPr>
          <p:nvPr>
            <p:ph idx="1"/>
          </p:nvPr>
        </p:nvSpPr>
        <p:spPr>
          <a:xfrm>
            <a:off x="539552" y="1700808"/>
            <a:ext cx="8229600" cy="4752528"/>
          </a:xfrm>
        </p:spPr>
        <p:txBody>
          <a:bodyPr>
            <a:normAutofit/>
          </a:bodyPr>
          <a:lstStyle/>
          <a:p>
            <a:pPr marL="0" indent="0">
              <a:buNone/>
            </a:pPr>
            <a:r>
              <a:rPr lang="ar-JO" sz="2800" dirty="0">
                <a:solidFill>
                  <a:schemeClr val="tx2">
                    <a:lumMod val="50000"/>
                  </a:schemeClr>
                </a:solidFill>
              </a:rPr>
              <a:t>تعلّمنا في الشرائح السابقة كيفيّة البحث عن كتب ومجلّات وكيفيّة إيجادها على الرفّ، أو بالإتاحة الإلكترونيّة. </a:t>
            </a:r>
            <a:endParaRPr lang="he-IL" sz="2800" dirty="0">
              <a:solidFill>
                <a:schemeClr val="tx2">
                  <a:lumMod val="50000"/>
                </a:schemeClr>
              </a:solidFill>
            </a:endParaRPr>
          </a:p>
          <a:p>
            <a:pPr marL="0" indent="0">
              <a:buNone/>
            </a:pPr>
            <a:endParaRPr lang="he-IL" sz="2800" dirty="0">
              <a:solidFill>
                <a:schemeClr val="tx2">
                  <a:lumMod val="50000"/>
                </a:schemeClr>
              </a:solidFill>
            </a:endParaRPr>
          </a:p>
          <a:p>
            <a:pPr marL="0" indent="0">
              <a:buNone/>
            </a:pPr>
            <a:r>
              <a:rPr lang="ar-JO" sz="2800" dirty="0">
                <a:solidFill>
                  <a:schemeClr val="tx2">
                    <a:lumMod val="50000"/>
                  </a:schemeClr>
                </a:solidFill>
              </a:rPr>
              <a:t>ولكن ماذا نفعل عندما لا يوجد لدينا عنوان أو اسم مؤلّف، وعلينا إيجاد مراجع بحسب الموضوع؟ عندما يتوجّب علينا تحضير قائمة بالمراجع لتمرين أو وظيفة ما؟ </a:t>
            </a:r>
            <a:endParaRPr lang="he-IL" sz="2800" b="1" dirty="0">
              <a:solidFill>
                <a:schemeClr val="tx2">
                  <a:lumMod val="50000"/>
                </a:schemeClr>
              </a:solidFill>
            </a:endParaRPr>
          </a:p>
          <a:p>
            <a:pPr marL="0" indent="0">
              <a:buNone/>
            </a:pPr>
            <a:r>
              <a:rPr lang="ar-JO" sz="2800" b="1" dirty="0">
                <a:solidFill>
                  <a:srgbClr val="FF0000"/>
                </a:solidFill>
              </a:rPr>
              <a:t>هامّ:</a:t>
            </a:r>
            <a:r>
              <a:rPr lang="he-IL" sz="2800" b="1" dirty="0">
                <a:solidFill>
                  <a:schemeClr val="tx2">
                    <a:lumMod val="50000"/>
                  </a:schemeClr>
                </a:solidFill>
              </a:rPr>
              <a:t> </a:t>
            </a:r>
            <a:r>
              <a:rPr lang="ar-JO" sz="2800" b="1" dirty="0">
                <a:solidFill>
                  <a:schemeClr val="tx2">
                    <a:lumMod val="50000"/>
                  </a:schemeClr>
                </a:solidFill>
              </a:rPr>
              <a:t>قبل البدء بالبحث يجب الدخول إلى حساب المستخدم بواسطة التعريف عن الهويّة الجامعيّة كي تُتاح لنا المادّة الإلكترونيّة! </a:t>
            </a:r>
            <a:endParaRPr lang="he-IL" sz="2800" b="1" dirty="0">
              <a:solidFill>
                <a:schemeClr val="tx2">
                  <a:lumMod val="50000"/>
                </a:schemeClr>
              </a:solidFill>
            </a:endParaRPr>
          </a:p>
        </p:txBody>
      </p:sp>
    </p:spTree>
    <p:extLst>
      <p:ext uri="{BB962C8B-B14F-4D97-AF65-F5344CB8AC3E}">
        <p14:creationId xmlns:p14="http://schemas.microsoft.com/office/powerpoint/2010/main" val="322312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a:bodyPr>
          <a:lstStyle/>
          <a:p>
            <a:r>
              <a:rPr lang="ar-JO" dirty="0">
                <a:solidFill>
                  <a:schemeClr val="bg1"/>
                </a:solidFill>
                <a:cs typeface="+mn-cs"/>
              </a:rPr>
              <a:t>أمثلة لقواعد بيانات متعدّدة المجالات شائعة</a:t>
            </a:r>
            <a:endParaRPr lang="en-US" dirty="0">
              <a:solidFill>
                <a:schemeClr val="bg1"/>
              </a:solidFill>
              <a:cs typeface="+mn-cs"/>
            </a:endParaRPr>
          </a:p>
        </p:txBody>
      </p:sp>
      <p:sp>
        <p:nvSpPr>
          <p:cNvPr id="3" name="Content Placeholder 2"/>
          <p:cNvSpPr>
            <a:spLocks noGrp="1"/>
          </p:cNvSpPr>
          <p:nvPr>
            <p:ph idx="1"/>
          </p:nvPr>
        </p:nvSpPr>
        <p:spPr>
          <a:xfrm>
            <a:off x="457200" y="1999381"/>
            <a:ext cx="8229600" cy="4525963"/>
          </a:xfrm>
        </p:spPr>
        <p:txBody>
          <a:bodyPr/>
          <a:lstStyle/>
          <a:p>
            <a:r>
              <a:rPr lang="he-IL" dirty="0">
                <a:solidFill>
                  <a:schemeClr val="tx2">
                    <a:lumMod val="50000"/>
                  </a:schemeClr>
                </a:solidFill>
                <a:hlinkClick r:id="rId2"/>
              </a:rPr>
              <a:t>מפתח חיפה למאמרים בעברית </a:t>
            </a:r>
            <a:r>
              <a:rPr lang="he-IL" dirty="0">
                <a:solidFill>
                  <a:schemeClr val="tx2">
                    <a:lumMod val="50000"/>
                  </a:schemeClr>
                </a:solidFill>
              </a:rPr>
              <a:t>-</a:t>
            </a:r>
            <a:br>
              <a:rPr lang="en-US" dirty="0">
                <a:solidFill>
                  <a:schemeClr val="tx2">
                    <a:lumMod val="50000"/>
                  </a:schemeClr>
                </a:solidFill>
              </a:rPr>
            </a:br>
            <a:r>
              <a:rPr lang="ar-JO" dirty="0">
                <a:solidFill>
                  <a:schemeClr val="tx2">
                    <a:lumMod val="50000"/>
                  </a:schemeClr>
                </a:solidFill>
              </a:rPr>
              <a:t>قاعدة متعدّدة المجالات لمقالات باللغة العبريّة. </a:t>
            </a:r>
            <a:endParaRPr lang="he-IL" dirty="0">
              <a:solidFill>
                <a:schemeClr val="tx2">
                  <a:lumMod val="50000"/>
                </a:schemeClr>
              </a:solidFill>
            </a:endParaRPr>
          </a:p>
          <a:p>
            <a:r>
              <a:rPr lang="en-US" dirty="0">
                <a:solidFill>
                  <a:schemeClr val="tx2">
                    <a:lumMod val="50000"/>
                  </a:schemeClr>
                </a:solidFill>
                <a:hlinkClick r:id="rId3"/>
              </a:rPr>
              <a:t>Web of Science</a:t>
            </a:r>
            <a:r>
              <a:rPr lang="he-IL" dirty="0">
                <a:solidFill>
                  <a:schemeClr val="tx2">
                    <a:lumMod val="50000"/>
                  </a:schemeClr>
                </a:solidFill>
                <a:hlinkClick r:id="rId3"/>
              </a:rPr>
              <a:t> </a:t>
            </a:r>
            <a:r>
              <a:rPr lang="he-IL" dirty="0">
                <a:solidFill>
                  <a:schemeClr val="tx2">
                    <a:lumMod val="50000"/>
                  </a:schemeClr>
                </a:solidFill>
              </a:rPr>
              <a:t>- </a:t>
            </a:r>
            <a:br>
              <a:rPr lang="en-US" dirty="0">
                <a:solidFill>
                  <a:schemeClr val="tx2">
                    <a:lumMod val="50000"/>
                  </a:schemeClr>
                </a:solidFill>
              </a:rPr>
            </a:br>
            <a:r>
              <a:rPr lang="ar-JO" dirty="0">
                <a:solidFill>
                  <a:schemeClr val="tx2">
                    <a:lumMod val="50000"/>
                  </a:schemeClr>
                </a:solidFill>
              </a:rPr>
              <a:t>قاعدة للعلوم الاجتماعيّة والعلوم الدقيقة. </a:t>
            </a:r>
            <a:endParaRPr lang="he-IL" dirty="0">
              <a:solidFill>
                <a:schemeClr val="tx2">
                  <a:lumMod val="50000"/>
                </a:schemeClr>
              </a:solidFill>
            </a:endParaRPr>
          </a:p>
          <a:p>
            <a:pPr marL="0" indent="0">
              <a:buNone/>
            </a:pPr>
            <a:endParaRPr lang="en-US" dirty="0">
              <a:solidFill>
                <a:schemeClr val="tx2">
                  <a:lumMod val="50000"/>
                </a:schemeClr>
              </a:solidFill>
            </a:endParaRPr>
          </a:p>
        </p:txBody>
      </p:sp>
    </p:spTree>
    <p:extLst>
      <p:ext uri="{BB962C8B-B14F-4D97-AF65-F5344CB8AC3E}">
        <p14:creationId xmlns:p14="http://schemas.microsoft.com/office/powerpoint/2010/main" val="326107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87111" y="5157192"/>
            <a:ext cx="8312577" cy="1225613"/>
          </a:xfrm>
          <a:prstGeom prst="rect">
            <a:avLst/>
          </a:prstGeom>
        </p:spPr>
      </p:pic>
      <p:sp>
        <p:nvSpPr>
          <p:cNvPr id="2" name="Title 1"/>
          <p:cNvSpPr>
            <a:spLocks noGrp="1"/>
          </p:cNvSpPr>
          <p:nvPr>
            <p:ph type="title"/>
          </p:nvPr>
        </p:nvSpPr>
        <p:spPr>
          <a:xfrm>
            <a:off x="457200" y="274638"/>
            <a:ext cx="8229600" cy="922114"/>
          </a:xfrm>
        </p:spPr>
        <p:txBody>
          <a:bodyPr/>
          <a:lstStyle/>
          <a:p>
            <a:r>
              <a:rPr lang="en-US" dirty="0">
                <a:solidFill>
                  <a:schemeClr val="bg1"/>
                </a:solidFill>
              </a:rPr>
              <a:t>Google Scholar</a:t>
            </a:r>
          </a:p>
        </p:txBody>
      </p:sp>
      <p:sp>
        <p:nvSpPr>
          <p:cNvPr id="3" name="Content Placeholder 2"/>
          <p:cNvSpPr>
            <a:spLocks noGrp="1"/>
          </p:cNvSpPr>
          <p:nvPr>
            <p:ph idx="1"/>
          </p:nvPr>
        </p:nvSpPr>
        <p:spPr>
          <a:xfrm>
            <a:off x="0" y="1196752"/>
            <a:ext cx="8686800" cy="5661248"/>
          </a:xfrm>
        </p:spPr>
        <p:txBody>
          <a:bodyPr>
            <a:normAutofit/>
          </a:bodyPr>
          <a:lstStyle/>
          <a:p>
            <a:r>
              <a:rPr lang="en-US" dirty="0">
                <a:solidFill>
                  <a:schemeClr val="tx2">
                    <a:lumMod val="50000"/>
                  </a:schemeClr>
                </a:solidFill>
                <a:hlinkClick r:id="rId3"/>
              </a:rPr>
              <a:t>Google </a:t>
            </a:r>
            <a:r>
              <a:rPr lang="en-US" sz="2800" dirty="0">
                <a:solidFill>
                  <a:schemeClr val="tx2">
                    <a:lumMod val="50000"/>
                  </a:schemeClr>
                </a:solidFill>
                <a:hlinkClick r:id="rId3"/>
              </a:rPr>
              <a:t>Scholar </a:t>
            </a:r>
            <a:r>
              <a:rPr lang="he-IL" sz="2800" dirty="0">
                <a:solidFill>
                  <a:schemeClr val="tx2">
                    <a:lumMod val="50000"/>
                  </a:schemeClr>
                </a:solidFill>
                <a:hlinkClick r:id="rId3"/>
              </a:rPr>
              <a:t> </a:t>
            </a:r>
            <a:r>
              <a:rPr lang="ar-JO" sz="2800" dirty="0">
                <a:solidFill>
                  <a:schemeClr val="tx2">
                    <a:lumMod val="50000"/>
                  </a:schemeClr>
                </a:solidFill>
              </a:rPr>
              <a:t>عبارة عن مُحرِّك بحث في الإنترنت يبحث عن مقالات في مجالات متنوّعة. </a:t>
            </a:r>
            <a:endParaRPr lang="he-IL" sz="2800" dirty="0">
              <a:solidFill>
                <a:schemeClr val="tx2">
                  <a:lumMod val="50000"/>
                </a:schemeClr>
              </a:solidFill>
            </a:endParaRPr>
          </a:p>
          <a:p>
            <a:r>
              <a:rPr lang="ar-JO" sz="2800" dirty="0">
                <a:solidFill>
                  <a:schemeClr val="tx2">
                    <a:lumMod val="50000"/>
                  </a:schemeClr>
                </a:solidFill>
              </a:rPr>
              <a:t>بعد الانتهاء من البحث في فهرس المكتبة وقواعد البيانات في موقع الجامعة يمكن البحث عن مواضيع ومقالات في هذا المحرّك أيضًا. </a:t>
            </a:r>
            <a:endParaRPr lang="he-IL" sz="2800" dirty="0">
              <a:solidFill>
                <a:schemeClr val="tx2">
                  <a:lumMod val="50000"/>
                </a:schemeClr>
              </a:solidFill>
            </a:endParaRPr>
          </a:p>
          <a:p>
            <a:r>
              <a:rPr lang="ar-JO" sz="2800" dirty="0">
                <a:solidFill>
                  <a:schemeClr val="tx2">
                    <a:lumMod val="50000"/>
                  </a:schemeClr>
                </a:solidFill>
              </a:rPr>
              <a:t>من المهمّ أن نبقى مُسجَّلين لحساب المستخدم من خلال التعريف عن الهويّة الجامعيّة لكي تُتاح لنا الموادّ الإلكترونية المفتوحة لمُستخدمي الجامعة العبرية. </a:t>
            </a:r>
            <a:endParaRPr lang="he-IL" sz="2800" dirty="0">
              <a:solidFill>
                <a:schemeClr val="tx2">
                  <a:lumMod val="50000"/>
                </a:schemeClr>
              </a:solidFill>
            </a:endParaRPr>
          </a:p>
          <a:p>
            <a:endParaRPr lang="he-IL" dirty="0">
              <a:solidFill>
                <a:schemeClr val="tx2">
                  <a:lumMod val="50000"/>
                </a:schemeClr>
              </a:solidFill>
            </a:endParaRPr>
          </a:p>
        </p:txBody>
      </p:sp>
      <p:sp>
        <p:nvSpPr>
          <p:cNvPr id="4" name="Rectangle 3"/>
          <p:cNvSpPr/>
          <p:nvPr/>
        </p:nvSpPr>
        <p:spPr>
          <a:xfrm>
            <a:off x="222726" y="5229200"/>
            <a:ext cx="1468954" cy="5983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55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solidFill>
                  <a:schemeClr val="bg1"/>
                </a:solidFill>
                <a:cs typeface="+mn-cs"/>
              </a:rPr>
              <a:t>وفي الختام...</a:t>
            </a:r>
            <a:endParaRPr lang="en-US" dirty="0">
              <a:solidFill>
                <a:schemeClr val="bg1"/>
              </a:solidFill>
              <a:cs typeface="+mn-cs"/>
            </a:endParaRPr>
          </a:p>
        </p:txBody>
      </p:sp>
      <p:sp>
        <p:nvSpPr>
          <p:cNvPr id="3" name="Content Placeholder 2"/>
          <p:cNvSpPr>
            <a:spLocks noGrp="1"/>
          </p:cNvSpPr>
          <p:nvPr>
            <p:ph idx="1"/>
          </p:nvPr>
        </p:nvSpPr>
        <p:spPr>
          <a:xfrm>
            <a:off x="457200" y="2780928"/>
            <a:ext cx="8229600" cy="3345235"/>
          </a:xfrm>
        </p:spPr>
        <p:txBody>
          <a:bodyPr/>
          <a:lstStyle/>
          <a:p>
            <a:pPr marL="0" indent="0" algn="ctr">
              <a:buNone/>
            </a:pPr>
            <a:r>
              <a:rPr lang="ar-JO" dirty="0">
                <a:solidFill>
                  <a:schemeClr val="tx2">
                    <a:lumMod val="50000"/>
                  </a:schemeClr>
                </a:solidFill>
              </a:rPr>
              <a:t>بعد أن حضّرنا قائمة مراجع تشمل كتبًا ومقالات من مصادر </a:t>
            </a:r>
            <a:r>
              <a:rPr lang="ar-JO">
                <a:solidFill>
                  <a:schemeClr val="tx2">
                    <a:lumMod val="50000"/>
                  </a:schemeClr>
                </a:solidFill>
              </a:rPr>
              <a:t>متنوّعة يمكننا أخيرًا البدء بكتابة </a:t>
            </a:r>
            <a:r>
              <a:rPr lang="ar-JO" dirty="0">
                <a:solidFill>
                  <a:schemeClr val="tx2">
                    <a:lumMod val="50000"/>
                  </a:schemeClr>
                </a:solidFill>
              </a:rPr>
              <a:t>الوظيفة </a:t>
            </a:r>
            <a:r>
              <a:rPr lang="he-IL" dirty="0">
                <a:solidFill>
                  <a:schemeClr val="tx2">
                    <a:lumMod val="50000"/>
                  </a:schemeClr>
                </a:solidFill>
                <a:sym typeface="Wingdings" panose="05000000000000000000" pitchFamily="2" charset="2"/>
              </a:rPr>
              <a:t></a:t>
            </a:r>
          </a:p>
          <a:p>
            <a:endParaRPr lang="he-IL" dirty="0">
              <a:sym typeface="Wingdings" panose="05000000000000000000" pitchFamily="2" charset="2"/>
            </a:endParaRPr>
          </a:p>
          <a:p>
            <a:pPr marL="0" indent="0" algn="ctr">
              <a:buNone/>
            </a:pPr>
            <a:r>
              <a:rPr lang="ar-JO" sz="4000" dirty="0">
                <a:solidFill>
                  <a:srgbClr val="800000"/>
                </a:solidFill>
                <a:sym typeface="Wingdings" panose="05000000000000000000" pitchFamily="2" charset="2"/>
              </a:rPr>
              <a:t>بالنجاح</a:t>
            </a:r>
            <a:r>
              <a:rPr lang="he-IL" sz="4000" dirty="0">
                <a:solidFill>
                  <a:srgbClr val="800000"/>
                </a:solidFill>
                <a:sym typeface="Wingdings" panose="05000000000000000000" pitchFamily="2" charset="2"/>
              </a:rPr>
              <a:t>!</a:t>
            </a:r>
            <a:endParaRPr lang="en-US" sz="4000" dirty="0">
              <a:solidFill>
                <a:srgbClr val="800000"/>
              </a:solidFill>
            </a:endParaRPr>
          </a:p>
        </p:txBody>
      </p:sp>
    </p:spTree>
    <p:extLst>
      <p:ext uri="{BB962C8B-B14F-4D97-AF65-F5344CB8AC3E}">
        <p14:creationId xmlns:p14="http://schemas.microsoft.com/office/powerpoint/2010/main" val="209978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4000" dirty="0">
                <a:solidFill>
                  <a:schemeClr val="bg1"/>
                </a:solidFill>
                <a:cs typeface="+mn-cs"/>
              </a:rPr>
              <a:t>المرحلة الأولى- البحث في فهرس المكتبة</a:t>
            </a:r>
            <a:endParaRPr lang="en-US" sz="4000" dirty="0">
              <a:solidFill>
                <a:schemeClr val="bg1"/>
              </a:solidFill>
              <a:cs typeface="+mn-cs"/>
            </a:endParaRPr>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ar-JO" sz="2400" dirty="0">
                <a:solidFill>
                  <a:schemeClr val="tx2">
                    <a:lumMod val="50000"/>
                  </a:schemeClr>
                </a:solidFill>
              </a:rPr>
              <a:t>يحتوي فهرس المكتبة على مجموعة متنوّعة وضخمة من الكتب في جميع مجالات المعرفة في العلوم الإنسانيّة والاجتماعيّة، إدارة الأعمال والعلاج الوظيفيّ التي تمّ الحصول عليها على مرّ السنين ويمكنها أن تشكّل أساسًا لقائمة المراجع. </a:t>
            </a:r>
          </a:p>
          <a:p>
            <a:endParaRPr lang="ar-JO" sz="2400" dirty="0">
              <a:solidFill>
                <a:schemeClr val="tx2">
                  <a:lumMod val="50000"/>
                </a:schemeClr>
              </a:solidFill>
            </a:endParaRPr>
          </a:p>
          <a:p>
            <a:r>
              <a:rPr lang="ar-JO" sz="2400" dirty="0">
                <a:solidFill>
                  <a:schemeClr val="tx2">
                    <a:lumMod val="50000"/>
                  </a:schemeClr>
                </a:solidFill>
              </a:rPr>
              <a:t>أغلب الموارد في الفهرس هي كتب، ولكن تستطيعون إيجاد أفلام (روائية او أفلام وثائقية)، خرائط، اطروحات (ماجستر ودكتوراة) ومواد اضافية تساعدك لكتابة الوظائف. </a:t>
            </a:r>
            <a:endParaRPr lang="he-IL" sz="2400" dirty="0">
              <a:solidFill>
                <a:schemeClr val="tx2">
                  <a:lumMod val="50000"/>
                </a:schemeClr>
              </a:solidFill>
            </a:endParaRPr>
          </a:p>
          <a:p>
            <a:endParaRPr lang="he-IL" sz="2400" dirty="0">
              <a:solidFill>
                <a:schemeClr val="tx2">
                  <a:lumMod val="50000"/>
                </a:schemeClr>
              </a:solidFill>
            </a:endParaRPr>
          </a:p>
          <a:p>
            <a:r>
              <a:rPr lang="ar-JO" sz="2400" dirty="0">
                <a:solidFill>
                  <a:schemeClr val="tx2">
                    <a:lumMod val="50000"/>
                  </a:schemeClr>
                </a:solidFill>
              </a:rPr>
              <a:t>من المهمّ محاولة تعريف الموضوع بأدقّ صورة ممكنة وعدم اختيار موضوع واسع للغاية (مثلاً: </a:t>
            </a:r>
            <a:r>
              <a:rPr lang="en-US" sz="2400" dirty="0">
                <a:solidFill>
                  <a:schemeClr val="tx2">
                    <a:lumMod val="50000"/>
                  </a:schemeClr>
                </a:solidFill>
              </a:rPr>
              <a:t>Foreign Relations</a:t>
            </a:r>
            <a:r>
              <a:rPr lang="he-IL" sz="2400" dirty="0">
                <a:solidFill>
                  <a:schemeClr val="tx2">
                    <a:lumMod val="50000"/>
                  </a:schemeClr>
                </a:solidFill>
              </a:rPr>
              <a:t>). </a:t>
            </a:r>
            <a:r>
              <a:rPr lang="ar-JO" sz="2400" dirty="0">
                <a:solidFill>
                  <a:schemeClr val="tx2">
                    <a:lumMod val="50000"/>
                  </a:schemeClr>
                </a:solidFill>
              </a:rPr>
              <a:t>يجب تركيز البحث من أجل الوصول إلى النتائج الصحيحة والتي لها صلة بما تبحثون عنه (مثلاً: </a:t>
            </a:r>
            <a:r>
              <a:rPr lang="en-US" sz="2400" dirty="0">
                <a:solidFill>
                  <a:schemeClr val="tx2">
                    <a:lumMod val="50000"/>
                  </a:schemeClr>
                </a:solidFill>
              </a:rPr>
              <a:t>Egypt Foreign </a:t>
            </a:r>
            <a:r>
              <a:rPr lang="ar-JO" sz="2400" dirty="0">
                <a:solidFill>
                  <a:schemeClr val="tx2">
                    <a:lumMod val="50000"/>
                  </a:schemeClr>
                </a:solidFill>
              </a:rPr>
              <a:t>.</a:t>
            </a:r>
            <a:r>
              <a:rPr lang="en-US" sz="2400" dirty="0">
                <a:solidFill>
                  <a:schemeClr val="tx2">
                    <a:lumMod val="50000"/>
                  </a:schemeClr>
                </a:solidFill>
              </a:rPr>
              <a:t>(Relations Israel</a:t>
            </a:r>
            <a:endParaRPr lang="he-IL" sz="2400" dirty="0">
              <a:solidFill>
                <a:schemeClr val="tx2">
                  <a:lumMod val="50000"/>
                </a:schemeClr>
              </a:solidFill>
            </a:endParaRPr>
          </a:p>
          <a:p>
            <a:endParaRPr lang="he-IL" sz="2400" dirty="0">
              <a:solidFill>
                <a:schemeClr val="tx2">
                  <a:lumMod val="50000"/>
                </a:schemeClr>
              </a:solidFill>
            </a:endParaRPr>
          </a:p>
          <a:p>
            <a:r>
              <a:rPr lang="ar-JO" sz="2400" dirty="0">
                <a:solidFill>
                  <a:schemeClr val="tx2">
                    <a:lumMod val="50000"/>
                  </a:schemeClr>
                </a:solidFill>
              </a:rPr>
              <a:t>بعد أن نجد كتبًا في الفهرس ملائمة لموضوع بحثنا، نطّلع على الكتب ونفحص في قائمة المراجع إذا كانت هناك مراجع إضافية (كتب، مقالات وغير ذلك) ملائمة لموضوعنا- وهكذا يمكننا الاستمرار في توسيع نطاق قائمة المراجع. </a:t>
            </a:r>
            <a:endParaRPr lang="en-US" sz="2200" dirty="0">
              <a:solidFill>
                <a:schemeClr val="tx2">
                  <a:lumMod val="50000"/>
                </a:schemeClr>
              </a:solidFill>
            </a:endParaRPr>
          </a:p>
        </p:txBody>
      </p:sp>
    </p:spTree>
    <p:extLst>
      <p:ext uri="{BB962C8B-B14F-4D97-AF65-F5344CB8AC3E}">
        <p14:creationId xmlns:p14="http://schemas.microsoft.com/office/powerpoint/2010/main" val="70239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08210"/>
            <a:ext cx="8567064" cy="628502"/>
          </a:xfrm>
        </p:spPr>
        <p:txBody>
          <a:bodyPr>
            <a:noAutofit/>
          </a:bodyPr>
          <a:lstStyle/>
          <a:p>
            <a:r>
              <a:rPr lang="ar-JO" sz="4000" dirty="0">
                <a:solidFill>
                  <a:schemeClr val="bg1"/>
                </a:solidFill>
              </a:rPr>
              <a:t>المرحلة الثانية- البحث في قواعد البيانات</a:t>
            </a:r>
            <a:endParaRPr lang="he-IL" sz="4000" dirty="0"/>
          </a:p>
        </p:txBody>
      </p:sp>
      <p:sp>
        <p:nvSpPr>
          <p:cNvPr id="3" name="Content Placeholder 2"/>
          <p:cNvSpPr>
            <a:spLocks noGrp="1"/>
          </p:cNvSpPr>
          <p:nvPr>
            <p:ph idx="1"/>
          </p:nvPr>
        </p:nvSpPr>
        <p:spPr>
          <a:xfrm>
            <a:off x="588984" y="980728"/>
            <a:ext cx="8159480" cy="5589240"/>
          </a:xfrm>
        </p:spPr>
        <p:txBody>
          <a:bodyPr>
            <a:normAutofit/>
          </a:bodyPr>
          <a:lstStyle/>
          <a:p>
            <a:pPr marL="0" indent="0">
              <a:buNone/>
            </a:pPr>
            <a:r>
              <a:rPr lang="ar-JO" sz="2400" dirty="0">
                <a:solidFill>
                  <a:schemeClr val="tx2">
                    <a:lumMod val="50000"/>
                  </a:schemeClr>
                </a:solidFill>
              </a:rPr>
              <a:t>بعد أن أنهينا البحث في الفهرس ننتقل للبحث في قواعد البيانات- قواعد البيانات متعدّدة المجالات وقواعد البيانات بحسب الموضوع. </a:t>
            </a:r>
            <a:br>
              <a:rPr lang="en-US" sz="2400" dirty="0">
                <a:solidFill>
                  <a:schemeClr val="tx2">
                    <a:lumMod val="50000"/>
                  </a:schemeClr>
                </a:solidFill>
              </a:rPr>
            </a:br>
            <a:r>
              <a:rPr lang="he-IL" sz="2400" dirty="0">
                <a:solidFill>
                  <a:schemeClr val="tx2">
                    <a:lumMod val="50000"/>
                  </a:schemeClr>
                </a:solidFill>
              </a:rPr>
              <a:t> </a:t>
            </a:r>
            <a:endParaRPr lang="he-IL" sz="2400" dirty="0"/>
          </a:p>
          <a:p>
            <a:pPr marL="0" indent="0">
              <a:buNone/>
            </a:pPr>
            <a:endParaRPr lang="he-IL" sz="2400" dirty="0"/>
          </a:p>
          <a:p>
            <a:pPr marL="0" indent="0">
              <a:buNone/>
            </a:pPr>
            <a:endParaRPr lang="he-IL" sz="2400" dirty="0"/>
          </a:p>
          <a:p>
            <a:pPr marL="0" indent="0">
              <a:buNone/>
            </a:pPr>
            <a:endParaRPr lang="he-IL" sz="2400" dirty="0"/>
          </a:p>
          <a:p>
            <a:pPr marL="0" indent="0">
              <a:buNone/>
            </a:pPr>
            <a:endParaRPr lang="he-IL" sz="2400" dirty="0"/>
          </a:p>
        </p:txBody>
      </p:sp>
      <p:pic>
        <p:nvPicPr>
          <p:cNvPr id="5" name="תמונה 4">
            <a:extLst>
              <a:ext uri="{FF2B5EF4-FFF2-40B4-BE49-F238E27FC236}">
                <a16:creationId xmlns:a16="http://schemas.microsoft.com/office/drawing/2014/main" id="{30706A0C-D902-4963-84C2-5C3F7EECCF2D}"/>
              </a:ext>
            </a:extLst>
          </p:cNvPr>
          <p:cNvPicPr>
            <a:picLocks noChangeAspect="1"/>
          </p:cNvPicPr>
          <p:nvPr/>
        </p:nvPicPr>
        <p:blipFill>
          <a:blip r:embed="rId2"/>
          <a:stretch>
            <a:fillRect/>
          </a:stretch>
        </p:blipFill>
        <p:spPr>
          <a:xfrm>
            <a:off x="0" y="1847335"/>
            <a:ext cx="9144000" cy="5351135"/>
          </a:xfrm>
          <a:prstGeom prst="rect">
            <a:avLst/>
          </a:prstGeom>
        </p:spPr>
      </p:pic>
      <p:sp>
        <p:nvSpPr>
          <p:cNvPr id="6" name="מלבן 5">
            <a:extLst>
              <a:ext uri="{FF2B5EF4-FFF2-40B4-BE49-F238E27FC236}">
                <a16:creationId xmlns:a16="http://schemas.microsoft.com/office/drawing/2014/main" id="{BFD8B2BF-75F6-466A-91F9-2BEBDE1ED889}"/>
              </a:ext>
            </a:extLst>
          </p:cNvPr>
          <p:cNvSpPr/>
          <p:nvPr/>
        </p:nvSpPr>
        <p:spPr>
          <a:xfrm>
            <a:off x="3491880" y="1847335"/>
            <a:ext cx="576064"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מלבן 6">
            <a:extLst>
              <a:ext uri="{FF2B5EF4-FFF2-40B4-BE49-F238E27FC236}">
                <a16:creationId xmlns:a16="http://schemas.microsoft.com/office/drawing/2014/main" id="{5A0261D3-4239-4FFE-B47D-B5A1378A66B6}"/>
              </a:ext>
            </a:extLst>
          </p:cNvPr>
          <p:cNvSpPr/>
          <p:nvPr/>
        </p:nvSpPr>
        <p:spPr>
          <a:xfrm>
            <a:off x="2843808" y="1847335"/>
            <a:ext cx="576064"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34582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ar-JO" dirty="0">
                <a:solidFill>
                  <a:schemeClr val="bg1"/>
                </a:solidFill>
                <a:cs typeface="+mn-cs"/>
              </a:rPr>
              <a:t>البحث في</a:t>
            </a:r>
            <a:r>
              <a:rPr lang="he-IL" dirty="0">
                <a:solidFill>
                  <a:schemeClr val="bg1"/>
                </a:solidFill>
                <a:cs typeface="+mn-cs"/>
              </a:rPr>
              <a:t> </a:t>
            </a:r>
            <a:r>
              <a:rPr lang="en-US" dirty="0">
                <a:solidFill>
                  <a:schemeClr val="bg1"/>
                </a:solidFill>
                <a:cs typeface="+mn-cs"/>
              </a:rPr>
              <a:t>Articles &amp; More</a:t>
            </a:r>
          </a:p>
        </p:txBody>
      </p:sp>
      <p:sp>
        <p:nvSpPr>
          <p:cNvPr id="3" name="Content Placeholder 2"/>
          <p:cNvSpPr>
            <a:spLocks noGrp="1"/>
          </p:cNvSpPr>
          <p:nvPr>
            <p:ph idx="1"/>
          </p:nvPr>
        </p:nvSpPr>
        <p:spPr>
          <a:xfrm>
            <a:off x="457200" y="1268760"/>
            <a:ext cx="8229600" cy="5589240"/>
          </a:xfrm>
        </p:spPr>
        <p:txBody>
          <a:bodyPr/>
          <a:lstStyle/>
          <a:p>
            <a:pPr marL="0" indent="0">
              <a:buNone/>
            </a:pPr>
            <a:r>
              <a:rPr lang="en-US" sz="2400" dirty="0">
                <a:solidFill>
                  <a:schemeClr val="tx2">
                    <a:lumMod val="50000"/>
                  </a:schemeClr>
                </a:solidFill>
              </a:rPr>
              <a:t>Articles &amp; More </a:t>
            </a:r>
            <a:r>
              <a:rPr lang="he-IL" sz="2400" dirty="0">
                <a:solidFill>
                  <a:schemeClr val="tx2">
                    <a:lumMod val="50000"/>
                  </a:schemeClr>
                </a:solidFill>
              </a:rPr>
              <a:t> </a:t>
            </a:r>
            <a:r>
              <a:rPr lang="ar-JO" sz="2400" dirty="0">
                <a:solidFill>
                  <a:schemeClr val="tx2">
                    <a:lumMod val="50000"/>
                  </a:schemeClr>
                </a:solidFill>
              </a:rPr>
              <a:t>يشمل حوالي %80 من مجمل قواعد البيانات المتوفّرة لمُستخدِمي الجامعة العبريّة. </a:t>
            </a:r>
            <a:endParaRPr lang="he-IL" sz="2400" dirty="0">
              <a:solidFill>
                <a:schemeClr val="tx2">
                  <a:lumMod val="50000"/>
                </a:schemeClr>
              </a:solidFill>
            </a:endParaRPr>
          </a:p>
          <a:p>
            <a:pPr marL="0" indent="0">
              <a:buNone/>
            </a:pPr>
            <a:br>
              <a:rPr lang="en-US" sz="2400" dirty="0">
                <a:solidFill>
                  <a:schemeClr val="tx2">
                    <a:lumMod val="50000"/>
                  </a:schemeClr>
                </a:solidFill>
              </a:rPr>
            </a:br>
            <a:r>
              <a:rPr lang="ar-JO" sz="2400" dirty="0">
                <a:solidFill>
                  <a:schemeClr val="tx2">
                    <a:lumMod val="50000"/>
                  </a:schemeClr>
                </a:solidFill>
              </a:rPr>
              <a:t>يوصى البدء بالبحث في أداة البحث هذه، ولكن من </a:t>
            </a:r>
            <a:r>
              <a:rPr lang="ar-JO" sz="2400" u="sng" dirty="0">
                <a:solidFill>
                  <a:schemeClr val="tx2">
                    <a:lumMod val="50000"/>
                  </a:schemeClr>
                </a:solidFill>
              </a:rPr>
              <a:t>المهمّ التذكّر </a:t>
            </a:r>
            <a:r>
              <a:rPr lang="ar-JO" sz="2400" dirty="0">
                <a:solidFill>
                  <a:schemeClr val="tx2">
                    <a:lumMod val="50000"/>
                  </a:schemeClr>
                </a:solidFill>
              </a:rPr>
              <a:t>– هناك قواعد غير مُتوفِّرة به. </a:t>
            </a:r>
            <a:endParaRPr lang="en-US" sz="2400" u="sng" dirty="0">
              <a:solidFill>
                <a:schemeClr val="tx2">
                  <a:lumMod val="50000"/>
                </a:schemeClr>
              </a:solidFill>
            </a:endParaRPr>
          </a:p>
        </p:txBody>
      </p:sp>
      <p:pic>
        <p:nvPicPr>
          <p:cNvPr id="6" name="תמונה 5">
            <a:extLst>
              <a:ext uri="{FF2B5EF4-FFF2-40B4-BE49-F238E27FC236}">
                <a16:creationId xmlns:a16="http://schemas.microsoft.com/office/drawing/2014/main" id="{0DECD74D-9636-4909-81C1-E1CBFAAA32B0}"/>
              </a:ext>
            </a:extLst>
          </p:cNvPr>
          <p:cNvPicPr>
            <a:picLocks noChangeAspect="1"/>
          </p:cNvPicPr>
          <p:nvPr/>
        </p:nvPicPr>
        <p:blipFill>
          <a:blip r:embed="rId2"/>
          <a:stretch>
            <a:fillRect/>
          </a:stretch>
        </p:blipFill>
        <p:spPr>
          <a:xfrm>
            <a:off x="9955" y="3424896"/>
            <a:ext cx="9144000" cy="2790422"/>
          </a:xfrm>
          <a:prstGeom prst="rect">
            <a:avLst/>
          </a:prstGeom>
        </p:spPr>
      </p:pic>
      <p:sp>
        <p:nvSpPr>
          <p:cNvPr id="7" name="מלבן 6">
            <a:extLst>
              <a:ext uri="{FF2B5EF4-FFF2-40B4-BE49-F238E27FC236}">
                <a16:creationId xmlns:a16="http://schemas.microsoft.com/office/drawing/2014/main" id="{2232EF1B-E4CB-4398-BFDB-F03DA77C4ACC}"/>
              </a:ext>
            </a:extLst>
          </p:cNvPr>
          <p:cNvSpPr/>
          <p:nvPr/>
        </p:nvSpPr>
        <p:spPr>
          <a:xfrm>
            <a:off x="2699792" y="3429000"/>
            <a:ext cx="720080"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59887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119"/>
            <a:ext cx="8229600" cy="778098"/>
          </a:xfrm>
        </p:spPr>
        <p:txBody>
          <a:bodyPr/>
          <a:lstStyle/>
          <a:p>
            <a:r>
              <a:rPr lang="ar-JO" dirty="0">
                <a:solidFill>
                  <a:schemeClr val="bg1"/>
                </a:solidFill>
                <a:cs typeface="+mn-cs"/>
              </a:rPr>
              <a:t>البحث في</a:t>
            </a:r>
            <a:r>
              <a:rPr lang="he-IL" dirty="0">
                <a:solidFill>
                  <a:schemeClr val="bg1"/>
                </a:solidFill>
                <a:cs typeface="+mn-cs"/>
              </a:rPr>
              <a:t> </a:t>
            </a:r>
            <a:r>
              <a:rPr lang="en-US" dirty="0">
                <a:solidFill>
                  <a:schemeClr val="bg1"/>
                </a:solidFill>
              </a:rPr>
              <a:t>Articles &amp; More</a:t>
            </a:r>
            <a:r>
              <a:rPr lang="he-IL" dirty="0">
                <a:solidFill>
                  <a:schemeClr val="bg1"/>
                </a:solidFill>
              </a:rPr>
              <a:t> </a:t>
            </a:r>
            <a:r>
              <a:rPr lang="he-IL" dirty="0">
                <a:solidFill>
                  <a:schemeClr val="bg1"/>
                </a:solidFill>
                <a:cs typeface="+mn-cs"/>
              </a:rPr>
              <a:t>- </a:t>
            </a:r>
            <a:r>
              <a:rPr lang="ar-JO" dirty="0">
                <a:solidFill>
                  <a:schemeClr val="bg1"/>
                </a:solidFill>
                <a:cs typeface="+mn-cs"/>
              </a:rPr>
              <a:t>مثال</a:t>
            </a:r>
            <a:endParaRPr lang="en-US" dirty="0">
              <a:solidFill>
                <a:schemeClr val="bg1"/>
              </a:solidFill>
              <a:cs typeface="+mn-cs"/>
            </a:endParaRPr>
          </a:p>
        </p:txBody>
      </p:sp>
      <p:pic>
        <p:nvPicPr>
          <p:cNvPr id="3" name="Picture 2">
            <a:extLst>
              <a:ext uri="{FF2B5EF4-FFF2-40B4-BE49-F238E27FC236}">
                <a16:creationId xmlns:a16="http://schemas.microsoft.com/office/drawing/2014/main" id="{58CFA208-8288-68A3-664F-6022E3C952FD}"/>
              </a:ext>
            </a:extLst>
          </p:cNvPr>
          <p:cNvPicPr>
            <a:picLocks noChangeAspect="1"/>
          </p:cNvPicPr>
          <p:nvPr/>
        </p:nvPicPr>
        <p:blipFill>
          <a:blip r:embed="rId2"/>
          <a:stretch>
            <a:fillRect/>
          </a:stretch>
        </p:blipFill>
        <p:spPr>
          <a:xfrm>
            <a:off x="340668" y="1139984"/>
            <a:ext cx="8462664" cy="5718016"/>
          </a:xfrm>
          <a:prstGeom prst="rect">
            <a:avLst/>
          </a:prstGeom>
        </p:spPr>
      </p:pic>
      <p:sp>
        <p:nvSpPr>
          <p:cNvPr id="5" name="Rounded Rectangle 3">
            <a:extLst>
              <a:ext uri="{FF2B5EF4-FFF2-40B4-BE49-F238E27FC236}">
                <a16:creationId xmlns:a16="http://schemas.microsoft.com/office/drawing/2014/main" id="{FE5F8339-9651-1ED3-3636-DFC772EE94B1}"/>
              </a:ext>
            </a:extLst>
          </p:cNvPr>
          <p:cNvSpPr/>
          <p:nvPr/>
        </p:nvSpPr>
        <p:spPr>
          <a:xfrm>
            <a:off x="6228184" y="1175015"/>
            <a:ext cx="2160240" cy="72008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600" dirty="0">
                <a:solidFill>
                  <a:schemeClr val="tx1"/>
                </a:solidFill>
              </a:rPr>
              <a:t>في البحث الأساسيّ بحسب كلمات أساسيّة حصلنا على 7761 نتائج</a:t>
            </a:r>
            <a:endParaRPr lang="en-US" sz="1600" dirty="0">
              <a:solidFill>
                <a:schemeClr val="tx1"/>
              </a:solidFill>
            </a:endParaRPr>
          </a:p>
        </p:txBody>
      </p:sp>
      <p:cxnSp>
        <p:nvCxnSpPr>
          <p:cNvPr id="10" name="Straight Arrow Connector 9">
            <a:extLst>
              <a:ext uri="{FF2B5EF4-FFF2-40B4-BE49-F238E27FC236}">
                <a16:creationId xmlns:a16="http://schemas.microsoft.com/office/drawing/2014/main" id="{1712FD3D-F9D1-B923-6EAC-54B5035764CE}"/>
              </a:ext>
            </a:extLst>
          </p:cNvPr>
          <p:cNvCxnSpPr>
            <a:cxnSpLocks/>
          </p:cNvCxnSpPr>
          <p:nvPr/>
        </p:nvCxnSpPr>
        <p:spPr>
          <a:xfrm flipH="1">
            <a:off x="2556031" y="1484784"/>
            <a:ext cx="3487842" cy="41031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6">
            <a:extLst>
              <a:ext uri="{FF2B5EF4-FFF2-40B4-BE49-F238E27FC236}">
                <a16:creationId xmlns:a16="http://schemas.microsoft.com/office/drawing/2014/main" id="{91DD8C45-7256-B766-177A-1DE44A6C627F}"/>
              </a:ext>
            </a:extLst>
          </p:cNvPr>
          <p:cNvSpPr/>
          <p:nvPr/>
        </p:nvSpPr>
        <p:spPr>
          <a:xfrm>
            <a:off x="5340663" y="4293096"/>
            <a:ext cx="3346137" cy="93610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600" dirty="0">
                <a:solidFill>
                  <a:schemeClr val="tx1"/>
                </a:solidFill>
              </a:rPr>
              <a:t>من الممكن والمحبّذ تقليص النتائج بحسب نوع المادّة (مقال، كتاب، تقرير وغير ذلك)، اللغة، سنة النشر وغير ذلك</a:t>
            </a:r>
            <a:endParaRPr lang="en-US" sz="1600" dirty="0">
              <a:solidFill>
                <a:schemeClr val="tx1"/>
              </a:solidFill>
            </a:endParaRPr>
          </a:p>
        </p:txBody>
      </p:sp>
      <p:cxnSp>
        <p:nvCxnSpPr>
          <p:cNvPr id="12" name="Straight Arrow Connector 11">
            <a:extLst>
              <a:ext uri="{FF2B5EF4-FFF2-40B4-BE49-F238E27FC236}">
                <a16:creationId xmlns:a16="http://schemas.microsoft.com/office/drawing/2014/main" id="{234561DA-67AA-300F-2360-09CB487487F1}"/>
              </a:ext>
            </a:extLst>
          </p:cNvPr>
          <p:cNvCxnSpPr/>
          <p:nvPr/>
        </p:nvCxnSpPr>
        <p:spPr>
          <a:xfrm flipH="1" flipV="1">
            <a:off x="1187624" y="1918752"/>
            <a:ext cx="4068452" cy="272203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43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ar-JO" dirty="0">
                <a:solidFill>
                  <a:schemeClr val="bg1"/>
                </a:solidFill>
                <a:cs typeface="+mn-cs"/>
              </a:rPr>
              <a:t>مثال- تكملة </a:t>
            </a:r>
            <a:endParaRPr lang="en-US" dirty="0">
              <a:solidFill>
                <a:schemeClr val="bg1"/>
              </a:solidFill>
              <a:cs typeface="+mn-cs"/>
            </a:endParaRPr>
          </a:p>
        </p:txBody>
      </p:sp>
      <p:pic>
        <p:nvPicPr>
          <p:cNvPr id="3" name="Picture 2">
            <a:extLst>
              <a:ext uri="{FF2B5EF4-FFF2-40B4-BE49-F238E27FC236}">
                <a16:creationId xmlns:a16="http://schemas.microsoft.com/office/drawing/2014/main" id="{8DECE83C-76D8-4BC9-AAAA-B9590E69FF37}"/>
              </a:ext>
            </a:extLst>
          </p:cNvPr>
          <p:cNvPicPr>
            <a:picLocks noChangeAspect="1"/>
          </p:cNvPicPr>
          <p:nvPr/>
        </p:nvPicPr>
        <p:blipFill>
          <a:blip r:embed="rId2"/>
          <a:stretch>
            <a:fillRect/>
          </a:stretch>
        </p:blipFill>
        <p:spPr>
          <a:xfrm>
            <a:off x="0" y="1043786"/>
            <a:ext cx="9144000" cy="5869459"/>
          </a:xfrm>
          <a:prstGeom prst="rect">
            <a:avLst/>
          </a:prstGeom>
        </p:spPr>
      </p:pic>
      <p:sp>
        <p:nvSpPr>
          <p:cNvPr id="6" name="Rectangle 5">
            <a:extLst>
              <a:ext uri="{FF2B5EF4-FFF2-40B4-BE49-F238E27FC236}">
                <a16:creationId xmlns:a16="http://schemas.microsoft.com/office/drawing/2014/main" id="{19511D98-AC47-4408-774C-6C1D6ACF4447}"/>
              </a:ext>
            </a:extLst>
          </p:cNvPr>
          <p:cNvSpPr/>
          <p:nvPr/>
        </p:nvSpPr>
        <p:spPr>
          <a:xfrm>
            <a:off x="4718" y="4451552"/>
            <a:ext cx="1162455"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9">
            <a:extLst>
              <a:ext uri="{FF2B5EF4-FFF2-40B4-BE49-F238E27FC236}">
                <a16:creationId xmlns:a16="http://schemas.microsoft.com/office/drawing/2014/main" id="{080D0BFC-3E3D-2CA3-195E-BCAE868BE987}"/>
              </a:ext>
            </a:extLst>
          </p:cNvPr>
          <p:cNvSpPr/>
          <p:nvPr/>
        </p:nvSpPr>
        <p:spPr>
          <a:xfrm>
            <a:off x="5364088" y="1616848"/>
            <a:ext cx="3595231" cy="115839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600" b="1" u="sng" dirty="0">
                <a:solidFill>
                  <a:schemeClr val="tx1"/>
                </a:solidFill>
              </a:rPr>
              <a:t>من المستحسن</a:t>
            </a:r>
            <a:r>
              <a:rPr lang="ar-JO" sz="1600" dirty="0">
                <a:solidFill>
                  <a:schemeClr val="tx1"/>
                </a:solidFill>
              </a:rPr>
              <a:t> حَصْر النتائج إلى مقالات</a:t>
            </a:r>
          </a:p>
          <a:p>
            <a:pPr algn="ctr"/>
            <a:r>
              <a:rPr lang="ar-JO" sz="1600" b="1" u="sng" dirty="0">
                <a:solidFill>
                  <a:schemeClr val="tx1"/>
                </a:solidFill>
              </a:rPr>
              <a:t>من غير المستحسن </a:t>
            </a:r>
            <a:r>
              <a:rPr lang="ar-JO" sz="1600" dirty="0">
                <a:solidFill>
                  <a:schemeClr val="tx1"/>
                </a:solidFill>
              </a:rPr>
              <a:t>حَصْر النتائج إلى نصّ كامل فقط.   </a:t>
            </a:r>
            <a:endParaRPr lang="en-US" sz="1600" dirty="0">
              <a:solidFill>
                <a:schemeClr val="tx1"/>
              </a:solidFill>
            </a:endParaRPr>
          </a:p>
        </p:txBody>
      </p:sp>
      <p:sp>
        <p:nvSpPr>
          <p:cNvPr id="8" name="Rounded Rectangle 4">
            <a:extLst>
              <a:ext uri="{FF2B5EF4-FFF2-40B4-BE49-F238E27FC236}">
                <a16:creationId xmlns:a16="http://schemas.microsoft.com/office/drawing/2014/main" id="{596A0BF5-CA74-EFFF-4D03-A1412D1EC5DD}"/>
              </a:ext>
            </a:extLst>
          </p:cNvPr>
          <p:cNvSpPr/>
          <p:nvPr/>
        </p:nvSpPr>
        <p:spPr>
          <a:xfrm>
            <a:off x="5328849" y="3512314"/>
            <a:ext cx="3600400" cy="72008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600" dirty="0">
                <a:solidFill>
                  <a:schemeClr val="tx1"/>
                </a:solidFill>
              </a:rPr>
              <a:t>الضغط على</a:t>
            </a:r>
            <a:r>
              <a:rPr lang="en-US" sz="1600" dirty="0">
                <a:solidFill>
                  <a:schemeClr val="tx1"/>
                </a:solidFill>
              </a:rPr>
              <a:t>check for full text </a:t>
            </a:r>
            <a:r>
              <a:rPr lang="he-IL" sz="1600" dirty="0">
                <a:solidFill>
                  <a:schemeClr val="tx1"/>
                </a:solidFill>
              </a:rPr>
              <a:t> </a:t>
            </a:r>
            <a:r>
              <a:rPr lang="ar-JO" sz="1600" dirty="0">
                <a:solidFill>
                  <a:schemeClr val="tx1"/>
                </a:solidFill>
              </a:rPr>
              <a:t>يكشف لنا إذا كان العنصر مُتاحًا. إذا كان كذلك، وصلنا مباشرةً إلى المقال الذي اخترناه. </a:t>
            </a:r>
            <a:endParaRPr lang="en-US" sz="1600" dirty="0">
              <a:solidFill>
                <a:schemeClr val="tx1"/>
              </a:solidFill>
            </a:endParaRPr>
          </a:p>
        </p:txBody>
      </p:sp>
      <p:cxnSp>
        <p:nvCxnSpPr>
          <p:cNvPr id="12" name="Straight Arrow Connector 11">
            <a:extLst>
              <a:ext uri="{FF2B5EF4-FFF2-40B4-BE49-F238E27FC236}">
                <a16:creationId xmlns:a16="http://schemas.microsoft.com/office/drawing/2014/main" id="{1E9927C0-B3F5-AE62-593F-FF73E061D2A9}"/>
              </a:ext>
            </a:extLst>
          </p:cNvPr>
          <p:cNvCxnSpPr>
            <a:cxnSpLocks/>
          </p:cNvCxnSpPr>
          <p:nvPr/>
        </p:nvCxnSpPr>
        <p:spPr>
          <a:xfrm flipH="1">
            <a:off x="2195736" y="4210076"/>
            <a:ext cx="3278741" cy="145117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4C45060-1C83-4A3D-826A-BD2459D5EE1D}"/>
              </a:ext>
            </a:extLst>
          </p:cNvPr>
          <p:cNvCxnSpPr>
            <a:cxnSpLocks/>
          </p:cNvCxnSpPr>
          <p:nvPr/>
        </p:nvCxnSpPr>
        <p:spPr>
          <a:xfrm flipH="1">
            <a:off x="1167173" y="2281358"/>
            <a:ext cx="4012234" cy="235004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93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1C31D49-7B57-459C-BC5D-0AF9A9B5A6D8}"/>
              </a:ext>
            </a:extLst>
          </p:cNvPr>
          <p:cNvPicPr>
            <a:picLocks noChangeAspect="1"/>
          </p:cNvPicPr>
          <p:nvPr/>
        </p:nvPicPr>
        <p:blipFill>
          <a:blip r:embed="rId2"/>
          <a:stretch>
            <a:fillRect/>
          </a:stretch>
        </p:blipFill>
        <p:spPr>
          <a:xfrm>
            <a:off x="179512" y="2514739"/>
            <a:ext cx="8820472" cy="3119935"/>
          </a:xfrm>
          <a:prstGeom prst="rect">
            <a:avLst/>
          </a:prstGeom>
        </p:spPr>
      </p:pic>
      <p:sp>
        <p:nvSpPr>
          <p:cNvPr id="10" name="Content Placeholder 9">
            <a:extLst>
              <a:ext uri="{FF2B5EF4-FFF2-40B4-BE49-F238E27FC236}">
                <a16:creationId xmlns:a16="http://schemas.microsoft.com/office/drawing/2014/main" id="{F7AAB51E-BA7D-4606-AAE8-F1F741CA4546}"/>
              </a:ext>
            </a:extLst>
          </p:cNvPr>
          <p:cNvSpPr>
            <a:spLocks noGrp="1"/>
          </p:cNvSpPr>
          <p:nvPr>
            <p:ph idx="1"/>
          </p:nvPr>
        </p:nvSpPr>
        <p:spPr>
          <a:xfrm>
            <a:off x="457200" y="476672"/>
            <a:ext cx="8229600" cy="6381328"/>
          </a:xfrm>
        </p:spPr>
        <p:txBody>
          <a:bodyPr/>
          <a:lstStyle/>
          <a:p>
            <a:pPr marL="0" indent="0">
              <a:buNone/>
            </a:pPr>
            <a:r>
              <a:rPr lang="ar-JO" dirty="0">
                <a:solidFill>
                  <a:schemeClr val="bg1"/>
                </a:solidFill>
              </a:rPr>
              <a:t>أحيانًا نحصل في نتائج البحث على إتاحة مباشرة للنصّ الكامل: </a:t>
            </a:r>
            <a:endParaRPr lang="en-US" dirty="0">
              <a:solidFill>
                <a:schemeClr val="bg1"/>
              </a:solidFill>
            </a:endParaRPr>
          </a:p>
          <a:p>
            <a:pPr marL="0" indent="0">
              <a:buNone/>
            </a:pPr>
            <a:endParaRPr lang="en-US" dirty="0"/>
          </a:p>
        </p:txBody>
      </p:sp>
      <p:sp>
        <p:nvSpPr>
          <p:cNvPr id="5" name="Oval 4"/>
          <p:cNvSpPr/>
          <p:nvPr/>
        </p:nvSpPr>
        <p:spPr>
          <a:xfrm>
            <a:off x="462748" y="5047983"/>
            <a:ext cx="3312368"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625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he-IL" dirty="0">
                <a:solidFill>
                  <a:schemeClr val="bg1"/>
                </a:solidFill>
                <a:cs typeface="+mn-cs"/>
              </a:rPr>
              <a:t> </a:t>
            </a:r>
            <a:r>
              <a:rPr lang="ar-JO" dirty="0">
                <a:solidFill>
                  <a:schemeClr val="bg1"/>
                </a:solidFill>
                <a:cs typeface="+mn-cs"/>
              </a:rPr>
              <a:t>البحث في قائمة قواعد البيانات</a:t>
            </a:r>
            <a:endParaRPr lang="en-US" dirty="0">
              <a:solidFill>
                <a:schemeClr val="bg1"/>
              </a:solidFill>
              <a:cs typeface="+mn-cs"/>
            </a:endParaRPr>
          </a:p>
        </p:txBody>
      </p:sp>
      <p:pic>
        <p:nvPicPr>
          <p:cNvPr id="7" name="תמונה 6">
            <a:extLst>
              <a:ext uri="{FF2B5EF4-FFF2-40B4-BE49-F238E27FC236}">
                <a16:creationId xmlns:a16="http://schemas.microsoft.com/office/drawing/2014/main" id="{A2C3016B-32D0-4273-A67C-B97B787CE05D}"/>
              </a:ext>
            </a:extLst>
          </p:cNvPr>
          <p:cNvPicPr>
            <a:picLocks noChangeAspect="1"/>
          </p:cNvPicPr>
          <p:nvPr/>
        </p:nvPicPr>
        <p:blipFill>
          <a:blip r:embed="rId2"/>
          <a:stretch>
            <a:fillRect/>
          </a:stretch>
        </p:blipFill>
        <p:spPr>
          <a:xfrm>
            <a:off x="4977" y="980728"/>
            <a:ext cx="9144000" cy="5877272"/>
          </a:xfrm>
          <a:prstGeom prst="rect">
            <a:avLst/>
          </a:prstGeom>
        </p:spPr>
      </p:pic>
      <p:sp>
        <p:nvSpPr>
          <p:cNvPr id="10" name="מלבן 9">
            <a:extLst>
              <a:ext uri="{FF2B5EF4-FFF2-40B4-BE49-F238E27FC236}">
                <a16:creationId xmlns:a16="http://schemas.microsoft.com/office/drawing/2014/main" id="{510655FC-73F1-468D-B9D9-02DFCB8AD5C3}"/>
              </a:ext>
            </a:extLst>
          </p:cNvPr>
          <p:cNvSpPr/>
          <p:nvPr/>
        </p:nvSpPr>
        <p:spPr>
          <a:xfrm>
            <a:off x="1403648" y="3717032"/>
            <a:ext cx="3024336"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תיבת טקסט 10">
            <a:extLst>
              <a:ext uri="{FF2B5EF4-FFF2-40B4-BE49-F238E27FC236}">
                <a16:creationId xmlns:a16="http://schemas.microsoft.com/office/drawing/2014/main" id="{DE0638D1-07CF-4654-8BE4-FA50C981C058}"/>
              </a:ext>
            </a:extLst>
          </p:cNvPr>
          <p:cNvSpPr txBox="1"/>
          <p:nvPr/>
        </p:nvSpPr>
        <p:spPr>
          <a:xfrm>
            <a:off x="1187624" y="3831431"/>
            <a:ext cx="3240360" cy="923330"/>
          </a:xfrm>
          <a:prstGeom prst="rect">
            <a:avLst/>
          </a:prstGeom>
          <a:noFill/>
        </p:spPr>
        <p:txBody>
          <a:bodyPr wrap="square" rtlCol="1">
            <a:spAutoFit/>
          </a:bodyPr>
          <a:lstStyle/>
          <a:p>
            <a:pPr algn="ctr"/>
            <a:r>
              <a:rPr lang="ar-JO" dirty="0"/>
              <a:t>قواعد البيانات مُرتَّبة حسب التسلسل الأبجديّ وحسب النوعين </a:t>
            </a:r>
          </a:p>
          <a:p>
            <a:pPr algn="ctr"/>
            <a:r>
              <a:rPr lang="ar-JO" dirty="0"/>
              <a:t>      (أقسام/ كلّيّات) </a:t>
            </a:r>
            <a:endParaRPr lang="he-IL" dirty="0"/>
          </a:p>
        </p:txBody>
      </p:sp>
      <p:cxnSp>
        <p:nvCxnSpPr>
          <p:cNvPr id="13" name="מחבר חץ ישר 12">
            <a:extLst>
              <a:ext uri="{FF2B5EF4-FFF2-40B4-BE49-F238E27FC236}">
                <a16:creationId xmlns:a16="http://schemas.microsoft.com/office/drawing/2014/main" id="{11AC5522-B978-4FDC-8234-F4AFC55FF742}"/>
              </a:ext>
            </a:extLst>
          </p:cNvPr>
          <p:cNvCxnSpPr/>
          <p:nvPr/>
        </p:nvCxnSpPr>
        <p:spPr>
          <a:xfrm flipV="1">
            <a:off x="3995936" y="2780928"/>
            <a:ext cx="0" cy="9361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מחבר חץ ישר 14">
            <a:extLst>
              <a:ext uri="{FF2B5EF4-FFF2-40B4-BE49-F238E27FC236}">
                <a16:creationId xmlns:a16="http://schemas.microsoft.com/office/drawing/2014/main" id="{27D4A9B3-11E9-4905-A150-1461AF82E2C5}"/>
              </a:ext>
            </a:extLst>
          </p:cNvPr>
          <p:cNvCxnSpPr/>
          <p:nvPr/>
        </p:nvCxnSpPr>
        <p:spPr>
          <a:xfrm flipV="1">
            <a:off x="4499992" y="3717032"/>
            <a:ext cx="3168352" cy="5760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15">
            <a:extLst>
              <a:ext uri="{FF2B5EF4-FFF2-40B4-BE49-F238E27FC236}">
                <a16:creationId xmlns:a16="http://schemas.microsoft.com/office/drawing/2014/main" id="{3BD69D41-5DA3-4554-828E-6D607CABF8ED}"/>
              </a:ext>
            </a:extLst>
          </p:cNvPr>
          <p:cNvSpPr/>
          <p:nvPr/>
        </p:nvSpPr>
        <p:spPr>
          <a:xfrm>
            <a:off x="107504" y="5301208"/>
            <a:ext cx="252028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7" name="תיבת טקסט 16">
            <a:extLst>
              <a:ext uri="{FF2B5EF4-FFF2-40B4-BE49-F238E27FC236}">
                <a16:creationId xmlns:a16="http://schemas.microsoft.com/office/drawing/2014/main" id="{BB0A7935-1EFC-44E4-8AA5-E1ABFAE5C2C3}"/>
              </a:ext>
            </a:extLst>
          </p:cNvPr>
          <p:cNvSpPr txBox="1"/>
          <p:nvPr/>
        </p:nvSpPr>
        <p:spPr>
          <a:xfrm>
            <a:off x="179512" y="5517232"/>
            <a:ext cx="2448272" cy="923330"/>
          </a:xfrm>
          <a:prstGeom prst="rect">
            <a:avLst/>
          </a:prstGeom>
          <a:noFill/>
        </p:spPr>
        <p:txBody>
          <a:bodyPr wrap="square" rtlCol="1">
            <a:spAutoFit/>
          </a:bodyPr>
          <a:lstStyle/>
          <a:p>
            <a:r>
              <a:rPr lang="he-IL" dirty="0"/>
              <a:t>חשוב לזכור- לכל מאגר מידע ממשק חיפוש שונה ותחומי כיסוי שונים </a:t>
            </a:r>
          </a:p>
        </p:txBody>
      </p:sp>
    </p:spTree>
    <p:extLst>
      <p:ext uri="{BB962C8B-B14F-4D97-AF65-F5344CB8AC3E}">
        <p14:creationId xmlns:p14="http://schemas.microsoft.com/office/powerpoint/2010/main" val="3053203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ar-JO" dirty="0">
                <a:solidFill>
                  <a:schemeClr val="bg1"/>
                </a:solidFill>
                <a:cs typeface="+mn-cs"/>
              </a:rPr>
              <a:t>البحث في قائمة قواعد البيانات- تكملة</a:t>
            </a:r>
            <a:endParaRPr lang="en-US" dirty="0">
              <a:solidFill>
                <a:schemeClr val="bg1"/>
              </a:solidFill>
              <a:cs typeface="+mn-cs"/>
            </a:endParaRPr>
          </a:p>
        </p:txBody>
      </p:sp>
      <p:sp>
        <p:nvSpPr>
          <p:cNvPr id="3" name="Content Placeholder 2"/>
          <p:cNvSpPr>
            <a:spLocks noGrp="1"/>
          </p:cNvSpPr>
          <p:nvPr>
            <p:ph idx="1"/>
          </p:nvPr>
        </p:nvSpPr>
        <p:spPr>
          <a:xfrm>
            <a:off x="107504" y="1052736"/>
            <a:ext cx="8579296" cy="6199705"/>
          </a:xfrm>
        </p:spPr>
        <p:txBody>
          <a:bodyPr/>
          <a:lstStyle/>
          <a:p>
            <a:pPr marL="0" indent="0">
              <a:buNone/>
            </a:pPr>
            <a:r>
              <a:rPr lang="ar-JO" sz="2400" dirty="0">
                <a:solidFill>
                  <a:schemeClr val="tx2">
                    <a:lumMod val="50000"/>
                  </a:schemeClr>
                </a:solidFill>
              </a:rPr>
              <a:t>إذا اخترنا قواعد بيانات بحسب النوع، حصلنا على جميع قواعد البيانات العامّة والخاصّة بالمجال التي تمّ اختيارها بحسب القسم/ الكلّيّة. </a:t>
            </a:r>
          </a:p>
          <a:p>
            <a:pPr marL="0" indent="0">
              <a:buNone/>
            </a:pPr>
            <a:r>
              <a:rPr lang="ar-JO" sz="2400" dirty="0">
                <a:solidFill>
                  <a:schemeClr val="tx2">
                    <a:lumMod val="50000"/>
                  </a:schemeClr>
                </a:solidFill>
              </a:rPr>
              <a:t>مثال: قواعد البيانات لكلّيّة العلاقات الدوليّة. </a:t>
            </a:r>
            <a:endParaRPr lang="he-IL" sz="2400" dirty="0">
              <a:solidFill>
                <a:schemeClr val="tx2">
                  <a:lumMod val="50000"/>
                </a:schemeClr>
              </a:solidFill>
            </a:endParaRPr>
          </a:p>
          <a:p>
            <a:endParaRPr lang="en-US" dirty="0"/>
          </a:p>
        </p:txBody>
      </p:sp>
      <p:pic>
        <p:nvPicPr>
          <p:cNvPr id="6" name="Picture 5"/>
          <p:cNvPicPr>
            <a:picLocks noChangeAspect="1"/>
          </p:cNvPicPr>
          <p:nvPr/>
        </p:nvPicPr>
        <p:blipFill>
          <a:blip r:embed="rId2"/>
          <a:stretch>
            <a:fillRect/>
          </a:stretch>
        </p:blipFill>
        <p:spPr>
          <a:xfrm>
            <a:off x="7164288" y="5301208"/>
            <a:ext cx="957155" cy="243861"/>
          </a:xfrm>
          <a:prstGeom prst="rect">
            <a:avLst/>
          </a:prstGeom>
        </p:spPr>
      </p:pic>
      <p:pic>
        <p:nvPicPr>
          <p:cNvPr id="4" name="Picture 3">
            <a:extLst>
              <a:ext uri="{FF2B5EF4-FFF2-40B4-BE49-F238E27FC236}">
                <a16:creationId xmlns:a16="http://schemas.microsoft.com/office/drawing/2014/main" id="{BC0C62D7-C525-1EF9-7AFC-4AF75F85AD0C}"/>
              </a:ext>
            </a:extLst>
          </p:cNvPr>
          <p:cNvPicPr>
            <a:picLocks noChangeAspect="1"/>
          </p:cNvPicPr>
          <p:nvPr/>
        </p:nvPicPr>
        <p:blipFill>
          <a:blip r:embed="rId3"/>
          <a:stretch>
            <a:fillRect/>
          </a:stretch>
        </p:blipFill>
        <p:spPr>
          <a:xfrm>
            <a:off x="827584" y="2319347"/>
            <a:ext cx="7416824" cy="4538653"/>
          </a:xfrm>
          <a:prstGeom prst="rect">
            <a:avLst/>
          </a:prstGeom>
        </p:spPr>
      </p:pic>
    </p:spTree>
    <p:extLst>
      <p:ext uri="{BB962C8B-B14F-4D97-AF65-F5344CB8AC3E}">
        <p14:creationId xmlns:p14="http://schemas.microsoft.com/office/powerpoint/2010/main" val="86550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TotalTime>
  <Words>574</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البحث حسب المواضيع، وتحضير قائمة مَراجِع</vt:lpstr>
      <vt:lpstr>المرحلة الأولى- البحث في فهرس المكتبة</vt:lpstr>
      <vt:lpstr>المرحلة الثانية- البحث في قواعد البيانات</vt:lpstr>
      <vt:lpstr>البحث في Articles &amp; More</vt:lpstr>
      <vt:lpstr>البحث في Articles &amp; More - مثال</vt:lpstr>
      <vt:lpstr>مثال- تكملة </vt:lpstr>
      <vt:lpstr>PowerPoint Presentation</vt:lpstr>
      <vt:lpstr> البحث في قائمة قواعد البيانات</vt:lpstr>
      <vt:lpstr>البحث في قائمة قواعد البيانات- تكملة</vt:lpstr>
      <vt:lpstr>أمثلة لقواعد بيانات متعدّدة المجالات شائعة</vt:lpstr>
      <vt:lpstr>Google Scholar</vt:lpstr>
      <vt:lpstr>وفي الختام...</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Esraa Amer</cp:lastModifiedBy>
  <cp:revision>138</cp:revision>
  <dcterms:created xsi:type="dcterms:W3CDTF">2017-09-26T09:33:37Z</dcterms:created>
  <dcterms:modified xsi:type="dcterms:W3CDTF">2022-10-02T09:57:52Z</dcterms:modified>
</cp:coreProperties>
</file>