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761163" cy="99425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gs4W37yufgDJW7sNLJ0Qh4qehAp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B1B22-A65A-4D41-82C0-BB4383DE33B3}" v="1" dt="2022-10-02T09:44:10.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5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raa Amer" userId="4358b019-83c5-444c-a682-80d8c0a8acde" providerId="ADAL" clId="{955B1B22-A65A-4D41-82C0-BB4383DE33B3}"/>
    <pc:docChg chg="custSel modSld">
      <pc:chgData name="Esraa Amer" userId="4358b019-83c5-444c-a682-80d8c0a8acde" providerId="ADAL" clId="{955B1B22-A65A-4D41-82C0-BB4383DE33B3}" dt="2022-10-02T09:44:10.657" v="5"/>
      <pc:docMkLst>
        <pc:docMk/>
      </pc:docMkLst>
      <pc:sldChg chg="modSp mod">
        <pc:chgData name="Esraa Amer" userId="4358b019-83c5-444c-a682-80d8c0a8acde" providerId="ADAL" clId="{955B1B22-A65A-4D41-82C0-BB4383DE33B3}" dt="2022-10-02T09:43:27.320" v="1" actId="27636"/>
        <pc:sldMkLst>
          <pc:docMk/>
          <pc:sldMk cId="0" sldId="256"/>
        </pc:sldMkLst>
        <pc:spChg chg="mod">
          <ac:chgData name="Esraa Amer" userId="4358b019-83c5-444c-a682-80d8c0a8acde" providerId="ADAL" clId="{955B1B22-A65A-4D41-82C0-BB4383DE33B3}" dt="2022-10-02T09:43:27.320" v="1" actId="27636"/>
          <ac:spMkLst>
            <pc:docMk/>
            <pc:sldMk cId="0" sldId="256"/>
            <ac:spMk id="90" creationId="{00000000-0000-0000-0000-000000000000}"/>
          </ac:spMkLst>
        </pc:spChg>
      </pc:sldChg>
      <pc:sldChg chg="addSp delSp modSp mod">
        <pc:chgData name="Esraa Amer" userId="4358b019-83c5-444c-a682-80d8c0a8acde" providerId="ADAL" clId="{955B1B22-A65A-4D41-82C0-BB4383DE33B3}" dt="2022-10-02T09:44:10.657" v="5"/>
        <pc:sldMkLst>
          <pc:docMk/>
          <pc:sldMk cId="0" sldId="257"/>
        </pc:sldMkLst>
        <pc:spChg chg="mod">
          <ac:chgData name="Esraa Amer" userId="4358b019-83c5-444c-a682-80d8c0a8acde" providerId="ADAL" clId="{955B1B22-A65A-4D41-82C0-BB4383DE33B3}" dt="2022-10-02T09:43:58.566" v="3" actId="20577"/>
          <ac:spMkLst>
            <pc:docMk/>
            <pc:sldMk cId="0" sldId="257"/>
            <ac:spMk id="96" creationId="{00000000-0000-0000-0000-000000000000}"/>
          </ac:spMkLst>
        </pc:spChg>
        <pc:picChg chg="add mod">
          <ac:chgData name="Esraa Amer" userId="4358b019-83c5-444c-a682-80d8c0a8acde" providerId="ADAL" clId="{955B1B22-A65A-4D41-82C0-BB4383DE33B3}" dt="2022-10-02T09:44:10.657" v="5"/>
          <ac:picMkLst>
            <pc:docMk/>
            <pc:sldMk cId="0" sldId="257"/>
            <ac:picMk id="2" creationId="{3DD759E9-6E7A-7DEE-04AB-98B854958284}"/>
          </ac:picMkLst>
        </pc:picChg>
        <pc:picChg chg="del">
          <ac:chgData name="Esraa Amer" userId="4358b019-83c5-444c-a682-80d8c0a8acde" providerId="ADAL" clId="{955B1B22-A65A-4D41-82C0-BB4383DE33B3}" dt="2022-10-02T09:44:10.315" v="4" actId="478"/>
          <ac:picMkLst>
            <pc:docMk/>
            <pc:sldMk cId="0" sldId="257"/>
            <ac:picMk id="97"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31326" y="0"/>
            <a:ext cx="2929837" cy="497126"/>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66" y="0"/>
            <a:ext cx="2929837" cy="497126"/>
          </a:xfrm>
          <a:prstGeom prst="rect">
            <a:avLst/>
          </a:prstGeom>
          <a:noFill/>
          <a:ln>
            <a:noFill/>
          </a:ln>
        </p:spPr>
        <p:txBody>
          <a:bodyPr spcFirstLastPara="1" wrap="square" lIns="91425" tIns="45700" rIns="91425" bIns="45700" anchor="t" anchorCtr="0">
            <a:noAutofit/>
          </a:bodyPr>
          <a:lstStyle>
            <a:lvl1pPr marR="0" lvl="0" algn="l"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896938" y="746125"/>
            <a:ext cx="4967287"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6117" y="4722694"/>
            <a:ext cx="5408930" cy="4474131"/>
          </a:xfrm>
          <a:prstGeom prst="rect">
            <a:avLst/>
          </a:prstGeom>
          <a:noFill/>
          <a:ln>
            <a:noFill/>
          </a:ln>
        </p:spPr>
        <p:txBody>
          <a:bodyPr spcFirstLastPara="1" wrap="square" lIns="91425" tIns="45700" rIns="91425" bIns="45700" anchor="t" anchorCtr="0">
            <a:noAutofit/>
          </a:bodyPr>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31326" y="9443662"/>
            <a:ext cx="2929837" cy="497126"/>
          </a:xfrm>
          <a:prstGeom prst="rect">
            <a:avLst/>
          </a:prstGeom>
          <a:noFill/>
          <a:ln>
            <a:noFill/>
          </a:ln>
        </p:spPr>
        <p:txBody>
          <a:bodyPr spcFirstLastPara="1" wrap="square" lIns="91425" tIns="45700" rIns="91425" bIns="45700" anchor="b"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66" y="9443662"/>
            <a:ext cx="2929837" cy="497126"/>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ar-JO"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896938" y="746125"/>
            <a:ext cx="4967287"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76117" y="4722694"/>
            <a:ext cx="5408930" cy="4474131"/>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endParaRPr/>
          </a:p>
        </p:txBody>
      </p:sp>
      <p:sp>
        <p:nvSpPr>
          <p:cNvPr id="87" name="Google Shape;87;p1:notes"/>
          <p:cNvSpPr txBox="1">
            <a:spLocks noGrp="1"/>
          </p:cNvSpPr>
          <p:nvPr>
            <p:ph type="sldNum" idx="12"/>
          </p:nvPr>
        </p:nvSpPr>
        <p:spPr>
          <a:xfrm>
            <a:off x="1566" y="9443662"/>
            <a:ext cx="2929837" cy="497126"/>
          </a:xfrm>
          <a:prstGeom prst="rect">
            <a:avLst/>
          </a:prstGeom>
          <a:noFill/>
          <a:ln>
            <a:noFill/>
          </a:ln>
        </p:spPr>
        <p:txBody>
          <a:bodyPr spcFirstLastPara="1" wrap="square" lIns="91425" tIns="45700" rIns="91425" bIns="45700" anchor="b" anchorCtr="0">
            <a:noAutofit/>
          </a:bodyPr>
          <a:lstStyle/>
          <a:p>
            <a:pPr marL="0" lvl="0" indent="0" algn="l" rtl="1">
              <a:spcBef>
                <a:spcPts val="0"/>
              </a:spcBef>
              <a:spcAft>
                <a:spcPts val="0"/>
              </a:spcAft>
              <a:buNone/>
            </a:pPr>
            <a:fld id="{00000000-1234-1234-1234-123412341234}" type="slidenum">
              <a:rPr lang="ar-JO"/>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76117" y="4722694"/>
            <a:ext cx="5408930" cy="447413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896938" y="746125"/>
            <a:ext cx="496728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76117" y="4722694"/>
            <a:ext cx="5408930" cy="447413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896938" y="746125"/>
            <a:ext cx="496728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76117" y="4722694"/>
            <a:ext cx="5408930" cy="447413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896938" y="746125"/>
            <a:ext cx="496728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8" name="Google Shape;18;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24" name="Google Shape;24;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30" name="Google Shape;30;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6" name="Google Shape;36;p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7" name="Google Shape;37;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3" name="Google Shape;43;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4" name="Google Shape;44;p1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5" name="Google Shape;45;p1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6" name="Google Shape;46;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2" name="Google Shape;62;p1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1792288" y="612775"/>
            <a:ext cx="5486400" cy="4114800"/>
          </a:xfrm>
          <a:prstGeom prst="rect">
            <a:avLst/>
          </a:prstGeom>
          <a:noFill/>
          <a:ln>
            <a:noFill/>
          </a:ln>
        </p:spPr>
      </p:sp>
      <p:sp>
        <p:nvSpPr>
          <p:cNvPr id="68" name="Google Shape;68;p1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9" name="Google Shape;69;p1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J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2CCDC"/>
            </a:gs>
            <a:gs pos="3000">
              <a:srgbClr val="92CCDC"/>
            </a:gs>
            <a:gs pos="80000">
              <a:srgbClr val="31859B"/>
            </a:gs>
            <a:gs pos="100000">
              <a:srgbClr val="31859B"/>
            </a:gs>
          </a:gsLst>
          <a:lin ang="16200000" scaled="0"/>
        </a:gra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JO"/>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4400"/>
              <a:buFont typeface="Calibri"/>
              <a:buNone/>
            </a:pPr>
            <a:r>
              <a:rPr lang="ar-JO">
                <a:solidFill>
                  <a:schemeClr val="lt1"/>
                </a:solidFill>
              </a:rPr>
              <a:t>الكتب المحفوظة</a:t>
            </a:r>
            <a:endParaRPr/>
          </a:p>
        </p:txBody>
      </p:sp>
      <p:sp>
        <p:nvSpPr>
          <p:cNvPr id="90" name="Google Shape;90;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lnSpc>
                <a:spcPct val="150000"/>
              </a:lnSpc>
              <a:spcBef>
                <a:spcPts val="0"/>
              </a:spcBef>
              <a:spcAft>
                <a:spcPts val="0"/>
              </a:spcAft>
              <a:buClr>
                <a:srgbClr val="0F243E"/>
              </a:buClr>
              <a:buSzPct val="100000"/>
              <a:buChar char="•"/>
            </a:pPr>
            <a:r>
              <a:rPr lang="ar-JO" sz="2800" dirty="0">
                <a:solidFill>
                  <a:srgbClr val="0F243E"/>
                </a:solidFill>
              </a:rPr>
              <a:t>الكتب المحفوظة عبارة عن كتب نُقِلَت من قاعات </a:t>
            </a:r>
            <a:r>
              <a:rPr lang="ar-EG" sz="2800" dirty="0"/>
              <a:t>المطالعة </a:t>
            </a:r>
            <a:r>
              <a:rPr lang="ar-JO" sz="2800" dirty="0">
                <a:solidFill>
                  <a:srgbClr val="0F243E"/>
                </a:solidFill>
              </a:rPr>
              <a:t>إلى قسم الاستعارة، وتُفرَض تقييدات على مدّة استعارتها. يمكن استعارة فقط كتابين محفوظين في نفس الوقت.</a:t>
            </a:r>
            <a:endParaRPr dirty="0"/>
          </a:p>
          <a:p>
            <a:pPr marL="342900" lvl="0" indent="-342900" algn="r" rtl="1">
              <a:lnSpc>
                <a:spcPct val="150000"/>
              </a:lnSpc>
              <a:spcBef>
                <a:spcPts val="592"/>
              </a:spcBef>
              <a:spcAft>
                <a:spcPts val="0"/>
              </a:spcAft>
              <a:buClr>
                <a:schemeClr val="dk1"/>
              </a:buClr>
              <a:buSzPct val="100000"/>
              <a:buChar char="•"/>
            </a:pPr>
            <a:r>
              <a:rPr lang="ar-JO" dirty="0"/>
              <a:t>انتبهوا إلى أنّ القواميس والقواميس الإلكترونيّة </a:t>
            </a:r>
            <a:r>
              <a:rPr lang="ar-JO" b="1" dirty="0"/>
              <a:t>مُتاحة لثلاث ساعات فقط</a:t>
            </a:r>
            <a:r>
              <a:rPr lang="ar-JO" dirty="0"/>
              <a:t>.</a:t>
            </a:r>
            <a:endParaRPr dirty="0"/>
          </a:p>
          <a:p>
            <a:pPr marL="0" lvl="0" indent="0" algn="r" rtl="1">
              <a:spcBef>
                <a:spcPts val="518"/>
              </a:spcBef>
              <a:spcAft>
                <a:spcPts val="0"/>
              </a:spcAft>
              <a:buClr>
                <a:schemeClr val="dk1"/>
              </a:buClr>
              <a:buSzPct val="100000"/>
              <a:buNone/>
            </a:pPr>
            <a:endParaRP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457200" y="53752"/>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4400"/>
              <a:buFont typeface="Arial"/>
              <a:buNone/>
            </a:pPr>
            <a:r>
              <a:rPr lang="ar-JO">
                <a:solidFill>
                  <a:schemeClr val="lt1"/>
                </a:solidFill>
                <a:latin typeface="Arial"/>
                <a:ea typeface="Arial"/>
                <a:cs typeface="Arial"/>
                <a:sym typeface="Arial"/>
              </a:rPr>
              <a:t>استعارة الكتب المحفوظة</a:t>
            </a:r>
            <a:endParaRPr/>
          </a:p>
        </p:txBody>
      </p:sp>
      <p:sp>
        <p:nvSpPr>
          <p:cNvPr id="96" name="Google Shape;96;p2"/>
          <p:cNvSpPr txBox="1">
            <a:spLocks noGrp="1"/>
          </p:cNvSpPr>
          <p:nvPr>
            <p:ph type="body" idx="1"/>
          </p:nvPr>
        </p:nvSpPr>
        <p:spPr>
          <a:xfrm>
            <a:off x="457200" y="1196752"/>
            <a:ext cx="8229600" cy="5688632"/>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dk1"/>
              </a:buClr>
              <a:buSzPts val="2400"/>
              <a:buChar char="•"/>
            </a:pPr>
            <a:r>
              <a:rPr lang="ar-JO" sz="2400" dirty="0"/>
              <a:t>من أجل استعارة كتاب محفوظ يجب كتابة رقمه، وبعد ذلك يجب التوجّه إلى قسم الاستعارة وطلب الكتاب.</a:t>
            </a:r>
            <a:endParaRPr dirty="0"/>
          </a:p>
          <a:p>
            <a:pPr marL="342900" lvl="0" indent="-342900" algn="r" rtl="1">
              <a:spcBef>
                <a:spcPts val="480"/>
              </a:spcBef>
              <a:spcAft>
                <a:spcPts val="0"/>
              </a:spcAft>
              <a:buClr>
                <a:schemeClr val="dk1"/>
              </a:buClr>
              <a:buSzPts val="2400"/>
              <a:buChar char="•"/>
            </a:pPr>
            <a:r>
              <a:rPr lang="ar-JO" sz="2400" dirty="0"/>
              <a:t>تُعار معظم الكتب لأربعة أيّام دون إمكانية التمديد، ولكن هناك قسم من الكتب التي تُعار ليوم واحد فقط.</a:t>
            </a:r>
            <a:endParaRPr dirty="0"/>
          </a:p>
          <a:p>
            <a:pPr marL="342900" lvl="0" indent="-342900" algn="r" rtl="1">
              <a:spcBef>
                <a:spcPts val="480"/>
              </a:spcBef>
              <a:spcAft>
                <a:spcPts val="0"/>
              </a:spcAft>
              <a:buClr>
                <a:schemeClr val="dk1"/>
              </a:buClr>
              <a:buSzPts val="2400"/>
              <a:buChar char="•"/>
            </a:pPr>
            <a:r>
              <a:rPr lang="ar-JO" sz="2400" dirty="0"/>
              <a:t>تُفرَض غرامة مالية على التأخُّر في إعادة كتاب محفوظ- 3 شواقل على كلّ ساعة تأخير. </a:t>
            </a:r>
            <a:endParaRPr sz="2400" dirty="0"/>
          </a:p>
        </p:txBody>
      </p:sp>
      <p:sp>
        <p:nvSpPr>
          <p:cNvPr id="98" name="Google Shape;98;p2"/>
          <p:cNvSpPr/>
          <p:nvPr/>
        </p:nvSpPr>
        <p:spPr>
          <a:xfrm>
            <a:off x="4716016" y="5589240"/>
            <a:ext cx="648072" cy="464198"/>
          </a:xfrm>
          <a:prstGeom prst="rect">
            <a:avLst/>
          </a:prstGeom>
          <a:noFill/>
          <a:ln w="19050" cap="flat" cmpd="sng">
            <a:solidFill>
              <a:srgbClr val="FF0000"/>
            </a:solidFill>
            <a:prstDash val="solid"/>
            <a:round/>
            <a:headEnd type="none" w="sm" len="sm"/>
            <a:tailEnd type="none" w="sm" len="sm"/>
          </a:ln>
        </p:spPr>
        <p:txBody>
          <a:bodyPr spcFirstLastPara="1" wrap="square" lIns="91425" tIns="45700" rIns="91425" bIns="45700" anchor="t" anchorCtr="0">
            <a:spAutoFit/>
          </a:bodyPr>
          <a:lstStyle/>
          <a:p>
            <a:pPr marL="0" marR="0" lvl="0" indent="0" algn="r" rtl="1">
              <a:spcBef>
                <a:spcPts val="0"/>
              </a:spcBef>
              <a:spcAft>
                <a:spcPts val="0"/>
              </a:spcAft>
              <a:buNone/>
            </a:pPr>
            <a:endParaRPr sz="1800" b="1">
              <a:solidFill>
                <a:srgbClr val="0F243E"/>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3DD759E9-6E7A-7DEE-04AB-98B854958284}"/>
              </a:ext>
            </a:extLst>
          </p:cNvPr>
          <p:cNvPicPr>
            <a:picLocks noChangeAspect="1"/>
          </p:cNvPicPr>
          <p:nvPr/>
        </p:nvPicPr>
        <p:blipFill>
          <a:blip r:embed="rId3"/>
          <a:stretch>
            <a:fillRect/>
          </a:stretch>
        </p:blipFill>
        <p:spPr>
          <a:xfrm>
            <a:off x="1547664" y="3334021"/>
            <a:ext cx="5778388" cy="35513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4400"/>
              <a:buFont typeface="Arial"/>
              <a:buNone/>
            </a:pPr>
            <a:r>
              <a:rPr lang="ar-JO">
                <a:solidFill>
                  <a:schemeClr val="lt1"/>
                </a:solidFill>
                <a:latin typeface="Arial"/>
                <a:ea typeface="Arial"/>
                <a:cs typeface="Arial"/>
                <a:sym typeface="Arial"/>
              </a:rPr>
              <a:t>كتب مُخصَّصَة للاستعمال داخل المكتبة</a:t>
            </a:r>
            <a:endParaRPr>
              <a:solidFill>
                <a:schemeClr val="lt1"/>
              </a:solidFill>
              <a:latin typeface="Arial"/>
              <a:ea typeface="Arial"/>
              <a:cs typeface="Arial"/>
              <a:sym typeface="Arial"/>
            </a:endParaRPr>
          </a:p>
        </p:txBody>
      </p:sp>
      <p:sp>
        <p:nvSpPr>
          <p:cNvPr id="104" name="Google Shape;104;p3"/>
          <p:cNvSpPr txBox="1">
            <a:spLocks noGrp="1"/>
          </p:cNvSpPr>
          <p:nvPr>
            <p:ph type="body" idx="1"/>
          </p:nvPr>
        </p:nvSpPr>
        <p:spPr>
          <a:xfrm>
            <a:off x="457200" y="1268760"/>
            <a:ext cx="8229600" cy="5544616"/>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chemeClr val="dk1"/>
              </a:buClr>
              <a:buSzPts val="2800"/>
              <a:buNone/>
            </a:pPr>
            <a:endParaRPr sz="2800">
              <a:solidFill>
                <a:srgbClr val="0F243E"/>
              </a:solidFill>
              <a:latin typeface="Arial"/>
              <a:ea typeface="Arial"/>
              <a:cs typeface="Arial"/>
              <a:sym typeface="Arial"/>
            </a:endParaRPr>
          </a:p>
          <a:p>
            <a:pPr marL="0" lvl="0" indent="0" algn="r" rtl="1">
              <a:spcBef>
                <a:spcPts val="560"/>
              </a:spcBef>
              <a:spcAft>
                <a:spcPts val="0"/>
              </a:spcAft>
              <a:buClr>
                <a:schemeClr val="dk1"/>
              </a:buClr>
              <a:buSzPts val="2800"/>
              <a:buNone/>
            </a:pPr>
            <a:r>
              <a:rPr lang="ar-JO" sz="2800">
                <a:solidFill>
                  <a:srgbClr val="0F243E"/>
                </a:solidFill>
                <a:latin typeface="Arial"/>
                <a:ea typeface="Arial"/>
                <a:cs typeface="Arial"/>
                <a:sym typeface="Arial"/>
              </a:rPr>
              <a:t>هناك بعض الكتب التي يمكن استعمالها داخل المكتبة فقط. يجب تسجيل رقم الكتاب، ثمّ التوجّه إلى  شبّاك الاستعارة والحصول على الكتاب منذ ساعة فتح المكتبة وحتى ساعة إغلاقها. </a:t>
            </a:r>
            <a:endParaRPr>
              <a:solidFill>
                <a:srgbClr val="0F243E"/>
              </a:solidFill>
              <a:latin typeface="Arial"/>
              <a:ea typeface="Arial"/>
              <a:cs typeface="Arial"/>
              <a:sym typeface="Arial"/>
            </a:endParaRPr>
          </a:p>
          <a:p>
            <a:pPr marL="0" lvl="0" indent="0" algn="r" rtl="1">
              <a:spcBef>
                <a:spcPts val="480"/>
              </a:spcBef>
              <a:spcAft>
                <a:spcPts val="0"/>
              </a:spcAft>
              <a:buClr>
                <a:schemeClr val="dk1"/>
              </a:buClr>
              <a:buSzPts val="2400"/>
              <a:buNone/>
            </a:pPr>
            <a:endParaRPr sz="2400">
              <a:solidFill>
                <a:srgbClr val="17365D"/>
              </a:solidFill>
              <a:latin typeface="Arial"/>
              <a:ea typeface="Arial"/>
              <a:cs typeface="Arial"/>
              <a:sym typeface="Arial"/>
            </a:endParaRPr>
          </a:p>
        </p:txBody>
      </p:sp>
      <p:pic>
        <p:nvPicPr>
          <p:cNvPr id="105" name="Google Shape;105;p3"/>
          <p:cNvPicPr preferRelativeResize="0"/>
          <p:nvPr/>
        </p:nvPicPr>
        <p:blipFill rotWithShape="1">
          <a:blip r:embed="rId3">
            <a:alphaModFix/>
          </a:blip>
          <a:srcRect/>
          <a:stretch/>
        </p:blipFill>
        <p:spPr>
          <a:xfrm>
            <a:off x="1107926" y="3501008"/>
            <a:ext cx="7311486" cy="2592288"/>
          </a:xfrm>
          <a:prstGeom prst="rect">
            <a:avLst/>
          </a:prstGeom>
          <a:noFill/>
          <a:ln>
            <a:noFill/>
          </a:ln>
        </p:spPr>
      </p:pic>
      <p:sp>
        <p:nvSpPr>
          <p:cNvPr id="106" name="Google Shape;106;p3"/>
          <p:cNvSpPr/>
          <p:nvPr/>
        </p:nvSpPr>
        <p:spPr>
          <a:xfrm>
            <a:off x="2987824" y="4581128"/>
            <a:ext cx="2808312" cy="576064"/>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title"/>
          </p:nvPr>
        </p:nvSpPr>
        <p:spPr>
          <a:xfrm>
            <a:off x="457200" y="274638"/>
            <a:ext cx="8229600" cy="922114"/>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lt1"/>
              </a:buClr>
              <a:buSzPts val="4400"/>
              <a:buFont typeface="Arial"/>
              <a:buNone/>
            </a:pPr>
            <a:r>
              <a:rPr lang="ar-JO">
                <a:solidFill>
                  <a:schemeClr val="lt1"/>
                </a:solidFill>
                <a:latin typeface="Arial"/>
                <a:ea typeface="Arial"/>
                <a:cs typeface="Arial"/>
                <a:sym typeface="Arial"/>
              </a:rPr>
              <a:t>المحفوظات الإلكترونيّة</a:t>
            </a:r>
            <a:endParaRPr>
              <a:solidFill>
                <a:schemeClr val="lt1"/>
              </a:solidFill>
              <a:latin typeface="Arial"/>
              <a:ea typeface="Arial"/>
              <a:cs typeface="Arial"/>
              <a:sym typeface="Arial"/>
            </a:endParaRPr>
          </a:p>
        </p:txBody>
      </p:sp>
      <p:sp>
        <p:nvSpPr>
          <p:cNvPr id="112" name="Google Shape;112;p4"/>
          <p:cNvSpPr txBox="1">
            <a:spLocks noGrp="1"/>
          </p:cNvSpPr>
          <p:nvPr>
            <p:ph type="body" idx="1"/>
          </p:nvPr>
        </p:nvSpPr>
        <p:spPr>
          <a:xfrm>
            <a:off x="457200" y="1196752"/>
            <a:ext cx="8229600" cy="5661248"/>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1"/>
              </a:buClr>
              <a:buSzPts val="2800"/>
              <a:buNone/>
            </a:pPr>
            <a:r>
              <a:rPr lang="ar-JO" sz="2800">
                <a:solidFill>
                  <a:srgbClr val="0F243E"/>
                </a:solidFill>
                <a:latin typeface="Arial"/>
                <a:ea typeface="Arial"/>
                <a:cs typeface="Arial"/>
                <a:sym typeface="Arial"/>
              </a:rPr>
              <a:t>"المحفوظات الإلكترونيّة" عبارة عن مقالات أو فصول من كتب مُسحت مسحًا ضوئيًّا بناءً على طلب من المُحاضِرين لغرض استعمالها في المساقات التي يدرّسونها. هذه الملفّات مُتاحَة في موقع المساق في المودِل. </a:t>
            </a:r>
            <a:endParaRPr sz="2800">
              <a:solidFill>
                <a:srgbClr val="0F243E"/>
              </a:solidFill>
              <a:latin typeface="Arial"/>
              <a:ea typeface="Arial"/>
              <a:cs typeface="Arial"/>
              <a:sym typeface="Arial"/>
            </a:endParaRPr>
          </a:p>
          <a:p>
            <a:pPr marL="0" lvl="0" indent="0" algn="r" rtl="1">
              <a:spcBef>
                <a:spcPts val="480"/>
              </a:spcBef>
              <a:spcAft>
                <a:spcPts val="0"/>
              </a:spcAft>
              <a:buClr>
                <a:schemeClr val="dk1"/>
              </a:buClr>
              <a:buSzPts val="2400"/>
              <a:buNone/>
            </a:pPr>
            <a:endParaRPr sz="2400" b="1">
              <a:solidFill>
                <a:srgbClr val="0F243E"/>
              </a:solidFill>
              <a:latin typeface="Arial"/>
              <a:ea typeface="Arial"/>
              <a:cs typeface="Arial"/>
              <a:sym typeface="Arial"/>
            </a:endParaRPr>
          </a:p>
          <a:p>
            <a:pPr marL="0" lvl="0" indent="0" algn="ctr" rtl="1">
              <a:spcBef>
                <a:spcPts val="480"/>
              </a:spcBef>
              <a:spcAft>
                <a:spcPts val="0"/>
              </a:spcAft>
              <a:buClr>
                <a:schemeClr val="dk1"/>
              </a:buClr>
              <a:buSzPts val="2400"/>
              <a:buNone/>
            </a:pPr>
            <a:r>
              <a:rPr lang="ar-JO" sz="2400" b="1">
                <a:solidFill>
                  <a:srgbClr val="0F243E"/>
                </a:solidFill>
                <a:latin typeface="Arial"/>
                <a:ea typeface="Arial"/>
                <a:cs typeface="Arial"/>
                <a:sym typeface="Arial"/>
              </a:rPr>
              <a:t>انتبهوا: </a:t>
            </a:r>
            <a:endParaRPr/>
          </a:p>
          <a:p>
            <a:pPr marL="0" lvl="0" indent="0" algn="ctr" rtl="1">
              <a:spcBef>
                <a:spcPts val="480"/>
              </a:spcBef>
              <a:spcAft>
                <a:spcPts val="0"/>
              </a:spcAft>
              <a:buClr>
                <a:schemeClr val="dk1"/>
              </a:buClr>
              <a:buSzPts val="2400"/>
              <a:buNone/>
            </a:pPr>
            <a:r>
              <a:rPr lang="ar-JO" sz="2400" b="1">
                <a:solidFill>
                  <a:srgbClr val="0F243E"/>
                </a:solidFill>
                <a:latin typeface="Arial"/>
                <a:ea typeface="Arial"/>
                <a:cs typeface="Arial"/>
                <a:sym typeface="Arial"/>
              </a:rPr>
              <a:t>لن توضع في موقع المساق في المودِل جميع المقالات الواردة في قائمة المراجع.</a:t>
            </a:r>
            <a:endParaRPr/>
          </a:p>
          <a:p>
            <a:pPr marL="0" lvl="0" indent="0" algn="ctr" rtl="1">
              <a:spcBef>
                <a:spcPts val="480"/>
              </a:spcBef>
              <a:spcAft>
                <a:spcPts val="0"/>
              </a:spcAft>
              <a:buClr>
                <a:schemeClr val="dk1"/>
              </a:buClr>
              <a:buSzPts val="2400"/>
              <a:buNone/>
            </a:pPr>
            <a:r>
              <a:rPr lang="ar-JO" sz="2400" b="1">
                <a:solidFill>
                  <a:srgbClr val="0F243E"/>
                </a:solidFill>
                <a:latin typeface="Arial"/>
                <a:ea typeface="Arial"/>
                <a:cs typeface="Arial"/>
                <a:sym typeface="Arial"/>
              </a:rPr>
              <a:t>يمكن فتح المقالات المأخوذة من الكتب الإلكترونية أو من المجلّات بعد الدخول إلى حساب المستخدم/ عن طريق الإتاحة عن بُعد.   </a:t>
            </a:r>
            <a:endParaRPr sz="2400" b="1">
              <a:solidFill>
                <a:srgbClr val="0F243E"/>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211</Words>
  <Application>Microsoft Office PowerPoint</Application>
  <PresentationFormat>On-screen Show (4:3)</PresentationFormat>
  <Paragraphs>17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الكتب المحفوظة</vt:lpstr>
      <vt:lpstr>استعارة الكتب المحفوظة</vt:lpstr>
      <vt:lpstr>كتب مُخصَّصَة للاستعمال داخل المكتبة</vt:lpstr>
      <vt:lpstr>المحفوظات الإلكترونيّة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الكتب المحفوظة</dc:title>
  <dc:creator>Owner</dc:creator>
  <cp:lastModifiedBy>Esraa Amer</cp:lastModifiedBy>
  <cp:revision>3</cp:revision>
  <dcterms:created xsi:type="dcterms:W3CDTF">2017-09-25T13:38:38Z</dcterms:created>
  <dcterms:modified xsi:type="dcterms:W3CDTF">2022-10-02T09:44:17Z</dcterms:modified>
</cp:coreProperties>
</file>